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8.xml" ContentType="application/vnd.openxmlformats-officedocument.presentationml.slideMaster+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3.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slideMasters/slideMaster7.xml" ContentType="application/vnd.openxmlformats-officedocument.presentationml.slideMaster+xml"/>
  <Override PartName="/ppt/theme/theme9.xml" ContentType="application/vnd.openxmlformats-officedocument.theme+xml"/>
  <Override PartName="/ppt/diagrams/data3.xml" ContentType="application/vnd.openxmlformats-officedocument.drawingml.diagramData+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diagrams/layout3.xml" ContentType="application/vnd.openxmlformats-officedocument.drawingml.diagramLayout+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4787" r:id="rId2"/>
    <p:sldMasterId id="2147484793" r:id="rId3"/>
    <p:sldMasterId id="2147484799" r:id="rId4"/>
    <p:sldMasterId id="2147484805" r:id="rId5"/>
    <p:sldMasterId id="2147484811" r:id="rId6"/>
    <p:sldMasterId id="2147484817" r:id="rId7"/>
    <p:sldMasterId id="2147484823" r:id="rId8"/>
    <p:sldMasterId id="2147484829" r:id="rId9"/>
  </p:sldMasterIdLst>
  <p:notesMasterIdLst>
    <p:notesMasterId r:id="rId43"/>
  </p:notesMasterIdLst>
  <p:handoutMasterIdLst>
    <p:handoutMasterId r:id="rId44"/>
  </p:handoutMasterIdLst>
  <p:sldIdLst>
    <p:sldId id="779" r:id="rId10"/>
    <p:sldId id="1030" r:id="rId11"/>
    <p:sldId id="1024" r:id="rId12"/>
    <p:sldId id="1003" r:id="rId13"/>
    <p:sldId id="995" r:id="rId14"/>
    <p:sldId id="1053" r:id="rId15"/>
    <p:sldId id="1002" r:id="rId16"/>
    <p:sldId id="1066" r:id="rId17"/>
    <p:sldId id="1067" r:id="rId18"/>
    <p:sldId id="996" r:id="rId19"/>
    <p:sldId id="1004" r:id="rId20"/>
    <p:sldId id="1005" r:id="rId21"/>
    <p:sldId id="1006" r:id="rId22"/>
    <p:sldId id="1007" r:id="rId23"/>
    <p:sldId id="1009" r:id="rId24"/>
    <p:sldId id="1050" r:id="rId25"/>
    <p:sldId id="1013" r:id="rId26"/>
    <p:sldId id="1071" r:id="rId27"/>
    <p:sldId id="1072" r:id="rId28"/>
    <p:sldId id="1074" r:id="rId29"/>
    <p:sldId id="1103" r:id="rId30"/>
    <p:sldId id="1077" r:id="rId31"/>
    <p:sldId id="1100" r:id="rId32"/>
    <p:sldId id="1085" r:id="rId33"/>
    <p:sldId id="1099" r:id="rId34"/>
    <p:sldId id="1102" r:id="rId35"/>
    <p:sldId id="1086" r:id="rId36"/>
    <p:sldId id="1087" r:id="rId37"/>
    <p:sldId id="1090" r:id="rId38"/>
    <p:sldId id="1092" r:id="rId39"/>
    <p:sldId id="1093" r:id="rId40"/>
    <p:sldId id="1094" r:id="rId41"/>
    <p:sldId id="1095" r:id="rId4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439BB3"/>
    <a:srgbClr val="BB00FE"/>
    <a:srgbClr val="9900CC"/>
    <a:srgbClr val="66CCFF"/>
    <a:srgbClr val="CC0099"/>
    <a:srgbClr val="D6009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9" autoAdjust="0"/>
    <p:restoredTop sz="94615" autoAdjust="0"/>
  </p:normalViewPr>
  <p:slideViewPr>
    <p:cSldViewPr>
      <p:cViewPr varScale="1">
        <p:scale>
          <a:sx n="91" d="100"/>
          <a:sy n="91" d="100"/>
        </p:scale>
        <p:origin x="-762" y="-90"/>
      </p:cViewPr>
      <p:guideLst>
        <p:guide orient="horz" pos="2160"/>
        <p:guide pos="2880"/>
      </p:guideLst>
    </p:cSldViewPr>
  </p:slideViewPr>
  <p:outlineViewPr>
    <p:cViewPr>
      <p:scale>
        <a:sx n="33" d="100"/>
        <a:sy n="33" d="100"/>
      </p:scale>
      <p:origin x="38" y="7526"/>
    </p:cViewPr>
  </p:outlineViewPr>
  <p:notesTextViewPr>
    <p:cViewPr>
      <p:scale>
        <a:sx n="100" d="100"/>
        <a:sy n="100" d="100"/>
      </p:scale>
      <p:origin x="0" y="0"/>
    </p:cViewPr>
  </p:notesTextViewPr>
  <p:sorterViewPr>
    <p:cViewPr>
      <p:scale>
        <a:sx n="66" d="100"/>
        <a:sy n="66" d="100"/>
      </p:scale>
      <p:origin x="0" y="3162"/>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F2F2A-592C-4364-BDF8-7FCE195F9D5E}" type="doc">
      <dgm:prSet loTypeId="urn:microsoft.com/office/officeart/2005/8/layout/vList6" loCatId="list" qsTypeId="urn:microsoft.com/office/officeart/2005/8/quickstyle/simple1#5" qsCatId="simple" csTypeId="urn:microsoft.com/office/officeart/2005/8/colors/accent2_1" csCatId="accent2" phldr="1"/>
      <dgm:spPr/>
      <dgm:t>
        <a:bodyPr/>
        <a:lstStyle/>
        <a:p>
          <a:endParaRPr lang="zh-CN" altLang="en-US"/>
        </a:p>
      </dgm:t>
    </dgm:pt>
    <dgm:pt modelId="{8A42B217-0881-4028-B190-C830C1BE54E1}">
      <dgm:prSet phldrT="[文本]" custT="1"/>
      <dgm:spPr>
        <a:noFill/>
        <a:ln>
          <a:noFill/>
        </a:ln>
      </dgm:spPr>
      <dgm:t>
        <a:bodyPr/>
        <a:lstStyle/>
        <a:p>
          <a:r>
            <a:rPr lang="en-US" altLang="zh-CN" sz="2000" b="1" dirty="0" smtClean="0">
              <a:solidFill>
                <a:schemeClr val="tx1">
                  <a:lumMod val="65000"/>
                  <a:lumOff val="35000"/>
                </a:schemeClr>
              </a:solidFill>
              <a:latin typeface="微软雅黑" pitchFamily="34" charset="-122"/>
              <a:ea typeface="微软雅黑" pitchFamily="34" charset="-122"/>
              <a:cs typeface="Arial" pitchFamily="34" charset="0"/>
            </a:rPr>
            <a:t>1.0 </a:t>
          </a:r>
          <a:r>
            <a:rPr lang="zh-CN" altLang="en-US" sz="2000" b="1" dirty="0" smtClean="0">
              <a:solidFill>
                <a:schemeClr val="tx1">
                  <a:lumMod val="65000"/>
                  <a:lumOff val="35000"/>
                </a:schemeClr>
              </a:solidFill>
              <a:latin typeface="微软雅黑" pitchFamily="34" charset="-122"/>
              <a:ea typeface="微软雅黑" pitchFamily="34" charset="-122"/>
              <a:cs typeface="Arial" pitchFamily="34" charset="0"/>
            </a:rPr>
            <a:t>创新</a:t>
          </a:r>
          <a:endParaRPr lang="zh-CN" altLang="en-US" sz="2000" b="1" dirty="0">
            <a:solidFill>
              <a:schemeClr val="tx1">
                <a:lumMod val="65000"/>
                <a:lumOff val="35000"/>
              </a:schemeClr>
            </a:solidFill>
            <a:latin typeface="微软雅黑" pitchFamily="34" charset="-122"/>
            <a:ea typeface="微软雅黑" pitchFamily="34" charset="-122"/>
            <a:cs typeface="Arial" pitchFamily="34" charset="0"/>
          </a:endParaRPr>
        </a:p>
      </dgm:t>
    </dgm:pt>
    <dgm:pt modelId="{9C5FFB8F-8D95-414A-A9D1-9661E983F770}" type="parTrans" cxnId="{E387B62E-4B44-4109-BE5E-9C7C45C4F670}">
      <dgm:prSet/>
      <dgm:spPr/>
      <dgm:t>
        <a:bodyPr/>
        <a:lstStyle/>
        <a:p>
          <a:endParaRPr lang="zh-CN" altLang="en-US" sz="1100"/>
        </a:p>
      </dgm:t>
    </dgm:pt>
    <dgm:pt modelId="{1AF24688-7196-4D6E-A0BB-CF9AE3F36FD7}" type="sibTrans" cxnId="{E387B62E-4B44-4109-BE5E-9C7C45C4F670}">
      <dgm:prSet/>
      <dgm:spPr/>
      <dgm:t>
        <a:bodyPr/>
        <a:lstStyle/>
        <a:p>
          <a:endParaRPr lang="zh-CN" altLang="en-US" sz="1100"/>
        </a:p>
      </dgm:t>
    </dgm:pt>
    <dgm:pt modelId="{FC9C0BF5-9767-4A15-B602-AB851CAFA744}">
      <dgm:prSet phldrT="[文本]"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以技术发展为导向</a:t>
          </a:r>
          <a:endParaRPr lang="zh-CN" altLang="en-US" sz="1400" b="1" dirty="0">
            <a:solidFill>
              <a:schemeClr val="tx1">
                <a:lumMod val="65000"/>
                <a:lumOff val="35000"/>
              </a:schemeClr>
            </a:solidFill>
          </a:endParaRPr>
        </a:p>
      </dgm:t>
    </dgm:pt>
    <dgm:pt modelId="{31C25960-512A-4AE2-9E77-AF4C702270A5}" type="parTrans" cxnId="{FA134872-3371-4232-84F2-534FCD8AD0B5}">
      <dgm:prSet/>
      <dgm:spPr/>
      <dgm:t>
        <a:bodyPr/>
        <a:lstStyle/>
        <a:p>
          <a:endParaRPr lang="zh-CN" altLang="en-US" sz="1100"/>
        </a:p>
      </dgm:t>
    </dgm:pt>
    <dgm:pt modelId="{DFFDFBB5-EEFD-40E2-BA63-DFA66FA6F4BC}" type="sibTrans" cxnId="{FA134872-3371-4232-84F2-534FCD8AD0B5}">
      <dgm:prSet/>
      <dgm:spPr/>
      <dgm:t>
        <a:bodyPr/>
        <a:lstStyle/>
        <a:p>
          <a:endParaRPr lang="zh-CN" altLang="en-US" sz="1100"/>
        </a:p>
      </dgm:t>
    </dgm:pt>
    <dgm:pt modelId="{885BEF05-C57B-49D7-8506-801163A0ABA8}">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以科研人员为主体</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63EF1411-A759-45FD-A6F6-38284A05E4D3}" type="parTrans" cxnId="{AFC449AB-9F1E-4C90-AB1D-0844C1EFD068}">
      <dgm:prSet/>
      <dgm:spPr/>
      <dgm:t>
        <a:bodyPr/>
        <a:lstStyle/>
        <a:p>
          <a:endParaRPr lang="zh-CN" altLang="en-US" sz="1100"/>
        </a:p>
      </dgm:t>
    </dgm:pt>
    <dgm:pt modelId="{A7220DE7-CD38-43C9-82F7-CCCC2F624F06}" type="sibTrans" cxnId="{AFC449AB-9F1E-4C90-AB1D-0844C1EFD068}">
      <dgm:prSet/>
      <dgm:spPr/>
      <dgm:t>
        <a:bodyPr/>
        <a:lstStyle/>
        <a:p>
          <a:endParaRPr lang="zh-CN" altLang="en-US" sz="1100"/>
        </a:p>
      </dgm:t>
    </dgm:pt>
    <dgm:pt modelId="{CA06BEEB-F07C-4ED9-97C8-D09EBBD9B922}">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以实验室为载体</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E13AF28A-3FE1-43FF-BF13-005657876F31}" type="parTrans" cxnId="{8F76D759-47FA-4233-B250-7B253E30F41E}">
      <dgm:prSet/>
      <dgm:spPr/>
      <dgm:t>
        <a:bodyPr/>
        <a:lstStyle/>
        <a:p>
          <a:endParaRPr lang="zh-CN" altLang="en-US" sz="1100"/>
        </a:p>
      </dgm:t>
    </dgm:pt>
    <dgm:pt modelId="{35E9924F-FE2E-4D9B-9170-4AE2A76E905D}" type="sibTrans" cxnId="{8F76D759-47FA-4233-B250-7B253E30F41E}">
      <dgm:prSet/>
      <dgm:spPr/>
      <dgm:t>
        <a:bodyPr/>
        <a:lstStyle/>
        <a:p>
          <a:endParaRPr lang="zh-CN" altLang="en-US" sz="1100"/>
        </a:p>
      </dgm:t>
    </dgm:pt>
    <dgm:pt modelId="{3F773E15-DFB6-4B05-A9B6-DFE4CB8A0EDC}" type="pres">
      <dgm:prSet presAssocID="{581F2F2A-592C-4364-BDF8-7FCE195F9D5E}" presName="Name0" presStyleCnt="0">
        <dgm:presLayoutVars>
          <dgm:dir/>
          <dgm:animLvl val="lvl"/>
          <dgm:resizeHandles/>
        </dgm:presLayoutVars>
      </dgm:prSet>
      <dgm:spPr/>
      <dgm:t>
        <a:bodyPr/>
        <a:lstStyle/>
        <a:p>
          <a:endParaRPr lang="zh-CN" altLang="en-US"/>
        </a:p>
      </dgm:t>
    </dgm:pt>
    <dgm:pt modelId="{9EDF3CF4-8730-4132-BE62-6B6893579883}" type="pres">
      <dgm:prSet presAssocID="{8A42B217-0881-4028-B190-C830C1BE54E1}" presName="linNode" presStyleCnt="0"/>
      <dgm:spPr/>
    </dgm:pt>
    <dgm:pt modelId="{8D9D6980-5DCB-4B73-BCEE-8EEDFD745F21}" type="pres">
      <dgm:prSet presAssocID="{8A42B217-0881-4028-B190-C830C1BE54E1}" presName="parentShp" presStyleLbl="node1" presStyleIdx="0" presStyleCnt="1" custScaleX="95253">
        <dgm:presLayoutVars>
          <dgm:bulletEnabled val="1"/>
        </dgm:presLayoutVars>
      </dgm:prSet>
      <dgm:spPr/>
      <dgm:t>
        <a:bodyPr/>
        <a:lstStyle/>
        <a:p>
          <a:endParaRPr lang="zh-CN" altLang="en-US"/>
        </a:p>
      </dgm:t>
    </dgm:pt>
    <dgm:pt modelId="{40DE4EAA-3CC8-4DBB-9F4F-07CA95D5F5DB}" type="pres">
      <dgm:prSet presAssocID="{8A42B217-0881-4028-B190-C830C1BE54E1}" presName="childShp" presStyleLbl="bgAccFollowNode1" presStyleIdx="0" presStyleCnt="1">
        <dgm:presLayoutVars>
          <dgm:bulletEnabled val="1"/>
        </dgm:presLayoutVars>
      </dgm:prSet>
      <dgm:spPr/>
      <dgm:t>
        <a:bodyPr/>
        <a:lstStyle/>
        <a:p>
          <a:endParaRPr lang="zh-CN" altLang="en-US"/>
        </a:p>
      </dgm:t>
    </dgm:pt>
  </dgm:ptLst>
  <dgm:cxnLst>
    <dgm:cxn modelId="{E387B62E-4B44-4109-BE5E-9C7C45C4F670}" srcId="{581F2F2A-592C-4364-BDF8-7FCE195F9D5E}" destId="{8A42B217-0881-4028-B190-C830C1BE54E1}" srcOrd="0" destOrd="0" parTransId="{9C5FFB8F-8D95-414A-A9D1-9661E983F770}" sibTransId="{1AF24688-7196-4D6E-A0BB-CF9AE3F36FD7}"/>
    <dgm:cxn modelId="{AFC449AB-9F1E-4C90-AB1D-0844C1EFD068}" srcId="{8A42B217-0881-4028-B190-C830C1BE54E1}" destId="{885BEF05-C57B-49D7-8506-801163A0ABA8}" srcOrd="1" destOrd="0" parTransId="{63EF1411-A759-45FD-A6F6-38284A05E4D3}" sibTransId="{A7220DE7-CD38-43C9-82F7-CCCC2F624F06}"/>
    <dgm:cxn modelId="{77EC7C71-F686-4248-B8F6-935DAF254CE1}" type="presOf" srcId="{FC9C0BF5-9767-4A15-B602-AB851CAFA744}" destId="{40DE4EAA-3CC8-4DBB-9F4F-07CA95D5F5DB}" srcOrd="0" destOrd="0" presId="urn:microsoft.com/office/officeart/2005/8/layout/vList6"/>
    <dgm:cxn modelId="{84FD4EE6-905E-44F5-AF8B-727B035ECED5}" type="presOf" srcId="{8A42B217-0881-4028-B190-C830C1BE54E1}" destId="{8D9D6980-5DCB-4B73-BCEE-8EEDFD745F21}" srcOrd="0" destOrd="0" presId="urn:microsoft.com/office/officeart/2005/8/layout/vList6"/>
    <dgm:cxn modelId="{FDE0919A-94AD-4A5C-A738-A7F7354A1842}" type="presOf" srcId="{CA06BEEB-F07C-4ED9-97C8-D09EBBD9B922}" destId="{40DE4EAA-3CC8-4DBB-9F4F-07CA95D5F5DB}" srcOrd="0" destOrd="2" presId="urn:microsoft.com/office/officeart/2005/8/layout/vList6"/>
    <dgm:cxn modelId="{FA134872-3371-4232-84F2-534FCD8AD0B5}" srcId="{8A42B217-0881-4028-B190-C830C1BE54E1}" destId="{FC9C0BF5-9767-4A15-B602-AB851CAFA744}" srcOrd="0" destOrd="0" parTransId="{31C25960-512A-4AE2-9E77-AF4C702270A5}" sibTransId="{DFFDFBB5-EEFD-40E2-BA63-DFA66FA6F4BC}"/>
    <dgm:cxn modelId="{F436E601-2834-42E6-95C1-3D62B87A9A74}" type="presOf" srcId="{885BEF05-C57B-49D7-8506-801163A0ABA8}" destId="{40DE4EAA-3CC8-4DBB-9F4F-07CA95D5F5DB}" srcOrd="0" destOrd="1" presId="urn:microsoft.com/office/officeart/2005/8/layout/vList6"/>
    <dgm:cxn modelId="{6F380E98-7741-474D-94BA-8E3031CFA572}" type="presOf" srcId="{581F2F2A-592C-4364-BDF8-7FCE195F9D5E}" destId="{3F773E15-DFB6-4B05-A9B6-DFE4CB8A0EDC}" srcOrd="0" destOrd="0" presId="urn:microsoft.com/office/officeart/2005/8/layout/vList6"/>
    <dgm:cxn modelId="{8F76D759-47FA-4233-B250-7B253E30F41E}" srcId="{8A42B217-0881-4028-B190-C830C1BE54E1}" destId="{CA06BEEB-F07C-4ED9-97C8-D09EBBD9B922}" srcOrd="2" destOrd="0" parTransId="{E13AF28A-3FE1-43FF-BF13-005657876F31}" sibTransId="{35E9924F-FE2E-4D9B-9170-4AE2A76E905D}"/>
    <dgm:cxn modelId="{B5F6EB0E-2B38-47AD-BEF6-EFCB28D87496}" type="presParOf" srcId="{3F773E15-DFB6-4B05-A9B6-DFE4CB8A0EDC}" destId="{9EDF3CF4-8730-4132-BE62-6B6893579883}" srcOrd="0" destOrd="0" presId="urn:microsoft.com/office/officeart/2005/8/layout/vList6"/>
    <dgm:cxn modelId="{D9041B79-E1F4-488A-8C2F-E580A4D08E99}" type="presParOf" srcId="{9EDF3CF4-8730-4132-BE62-6B6893579883}" destId="{8D9D6980-5DCB-4B73-BCEE-8EEDFD745F21}" srcOrd="0" destOrd="0" presId="urn:microsoft.com/office/officeart/2005/8/layout/vList6"/>
    <dgm:cxn modelId="{0E2A90CE-7CB2-4A00-BB76-6C0BAE1CCD9F}" type="presParOf" srcId="{9EDF3CF4-8730-4132-BE62-6B6893579883}" destId="{40DE4EAA-3CC8-4DBB-9F4F-07CA95D5F5DB}" srcOrd="1" destOrd="0" presId="urn:microsoft.com/office/officeart/2005/8/layout/vList6"/>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1F2F2A-592C-4364-BDF8-7FCE195F9D5E}" type="doc">
      <dgm:prSet loTypeId="urn:microsoft.com/office/officeart/2005/8/layout/vList6" loCatId="list" qsTypeId="urn:microsoft.com/office/officeart/2005/8/quickstyle/simple1#6" qsCatId="simple" csTypeId="urn:microsoft.com/office/officeart/2005/8/colors/accent2_1" csCatId="accent2" phldr="1"/>
      <dgm:spPr/>
      <dgm:t>
        <a:bodyPr/>
        <a:lstStyle/>
        <a:p>
          <a:endParaRPr lang="zh-CN" altLang="en-US"/>
        </a:p>
      </dgm:t>
    </dgm:pt>
    <dgm:pt modelId="{8A42B217-0881-4028-B190-C830C1BE54E1}">
      <dgm:prSet phldrT="[文本]" custT="1"/>
      <dgm:spPr>
        <a:noFill/>
        <a:ln>
          <a:noFill/>
        </a:ln>
      </dgm:spPr>
      <dgm:t>
        <a:bodyPr/>
        <a:lstStyle/>
        <a:p>
          <a:r>
            <a:rPr lang="en-US" altLang="zh-CN" sz="2000" b="1" dirty="0" smtClean="0">
              <a:solidFill>
                <a:schemeClr val="tx1">
                  <a:lumMod val="65000"/>
                  <a:lumOff val="35000"/>
                </a:schemeClr>
              </a:solidFill>
              <a:latin typeface="微软雅黑" pitchFamily="34" charset="-122"/>
              <a:ea typeface="微软雅黑" pitchFamily="34" charset="-122"/>
              <a:cs typeface="Arial" pitchFamily="34" charset="0"/>
            </a:rPr>
            <a:t>2.0 </a:t>
          </a:r>
          <a:r>
            <a:rPr lang="zh-CN" altLang="en-US" sz="2000" b="1" dirty="0" smtClean="0">
              <a:solidFill>
                <a:schemeClr val="tx1">
                  <a:lumMod val="65000"/>
                  <a:lumOff val="35000"/>
                </a:schemeClr>
              </a:solidFill>
              <a:latin typeface="微软雅黑" pitchFamily="34" charset="-122"/>
              <a:ea typeface="微软雅黑" pitchFamily="34" charset="-122"/>
              <a:cs typeface="Arial" pitchFamily="34" charset="0"/>
            </a:rPr>
            <a:t>创客</a:t>
          </a:r>
          <a:endParaRPr lang="zh-CN" altLang="en-US" sz="2000" b="1" dirty="0">
            <a:solidFill>
              <a:schemeClr val="tx1">
                <a:lumMod val="65000"/>
                <a:lumOff val="35000"/>
              </a:schemeClr>
            </a:solidFill>
            <a:latin typeface="微软雅黑" pitchFamily="34" charset="-122"/>
            <a:ea typeface="微软雅黑" pitchFamily="34" charset="-122"/>
            <a:cs typeface="Arial" pitchFamily="34" charset="0"/>
          </a:endParaRPr>
        </a:p>
      </dgm:t>
    </dgm:pt>
    <dgm:pt modelId="{9C5FFB8F-8D95-414A-A9D1-9661E983F770}" type="parTrans" cxnId="{E387B62E-4B44-4109-BE5E-9C7C45C4F670}">
      <dgm:prSet/>
      <dgm:spPr/>
      <dgm:t>
        <a:bodyPr/>
        <a:lstStyle/>
        <a:p>
          <a:endParaRPr lang="zh-CN" altLang="en-US" sz="1400"/>
        </a:p>
      </dgm:t>
    </dgm:pt>
    <dgm:pt modelId="{1AF24688-7196-4D6E-A0BB-CF9AE3F36FD7}" type="sibTrans" cxnId="{E387B62E-4B44-4109-BE5E-9C7C45C4F670}">
      <dgm:prSet/>
      <dgm:spPr/>
      <dgm:t>
        <a:bodyPr/>
        <a:lstStyle/>
        <a:p>
          <a:endParaRPr lang="zh-CN" altLang="en-US" sz="1400"/>
        </a:p>
      </dgm:t>
    </dgm:pt>
    <dgm:pt modelId="{FC9C0BF5-9767-4A15-B602-AB851CAFA744}">
      <dgm:prSet phldrT="[文本]"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i="0" dirty="0" smtClean="0">
              <a:solidFill>
                <a:schemeClr val="tx1">
                  <a:lumMod val="65000"/>
                  <a:lumOff val="35000"/>
                </a:schemeClr>
              </a:solidFill>
              <a:latin typeface="微软雅黑" panose="020B0503020204020204" pitchFamily="34" charset="-122"/>
              <a:ea typeface="微软雅黑" panose="020B0503020204020204" pitchFamily="34" charset="-122"/>
            </a:rPr>
            <a:t>以用户为中心</a:t>
          </a:r>
          <a:endParaRPr lang="zh-CN" altLang="en-US" sz="1400" b="1" dirty="0">
            <a:solidFill>
              <a:schemeClr val="tx1">
                <a:lumMod val="65000"/>
                <a:lumOff val="35000"/>
              </a:schemeClr>
            </a:solidFill>
          </a:endParaRPr>
        </a:p>
      </dgm:t>
    </dgm:pt>
    <dgm:pt modelId="{31C25960-512A-4AE2-9E77-AF4C702270A5}" type="parTrans" cxnId="{FA134872-3371-4232-84F2-534FCD8AD0B5}">
      <dgm:prSet/>
      <dgm:spPr/>
      <dgm:t>
        <a:bodyPr/>
        <a:lstStyle/>
        <a:p>
          <a:endParaRPr lang="zh-CN" altLang="en-US" sz="1400"/>
        </a:p>
      </dgm:t>
    </dgm:pt>
    <dgm:pt modelId="{DFFDFBB5-EEFD-40E2-BA63-DFA66FA6F4BC}" type="sibTrans" cxnId="{FA134872-3371-4232-84F2-534FCD8AD0B5}">
      <dgm:prSet/>
      <dgm:spPr/>
      <dgm:t>
        <a:bodyPr/>
        <a:lstStyle/>
        <a:p>
          <a:endParaRPr lang="zh-CN" altLang="en-US" sz="1400"/>
        </a:p>
      </dgm:t>
    </dgm:pt>
    <dgm:pt modelId="{89E568AD-FF4B-4CF1-8203-DFABD5A5BA56}">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i="0" dirty="0" smtClean="0">
              <a:solidFill>
                <a:schemeClr val="tx1">
                  <a:lumMod val="65000"/>
                  <a:lumOff val="35000"/>
                </a:schemeClr>
              </a:solidFill>
              <a:latin typeface="微软雅黑" panose="020B0503020204020204" pitchFamily="34" charset="-122"/>
              <a:ea typeface="微软雅黑" panose="020B0503020204020204" pitchFamily="34" charset="-122"/>
            </a:rPr>
            <a:t>以开放协同创新为特点</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332E8B17-DC56-4587-A9CE-779EA9524012}" type="parTrans" cxnId="{930E56A5-FD93-4665-966D-1CCA7001A208}">
      <dgm:prSet/>
      <dgm:spPr/>
      <dgm:t>
        <a:bodyPr/>
        <a:lstStyle/>
        <a:p>
          <a:endParaRPr lang="zh-CN" altLang="en-US" sz="1400"/>
        </a:p>
      </dgm:t>
    </dgm:pt>
    <dgm:pt modelId="{09104D1F-1D56-46C4-AC50-EBEA5DC585B7}" type="sibTrans" cxnId="{930E56A5-FD93-4665-966D-1CCA7001A208}">
      <dgm:prSet/>
      <dgm:spPr/>
      <dgm:t>
        <a:bodyPr/>
        <a:lstStyle/>
        <a:p>
          <a:endParaRPr lang="zh-CN" altLang="en-US" sz="1400"/>
        </a:p>
      </dgm:t>
    </dgm:pt>
    <dgm:pt modelId="{C65B1BB6-294B-4A13-B901-7BF4A477DFFA}">
      <dgm:prSet custT="1"/>
      <dgm:spPr>
        <a:solidFill>
          <a:schemeClr val="accent3">
            <a:lumMod val="20000"/>
            <a:lumOff val="80000"/>
            <a:alpha val="90000"/>
          </a:schemeClr>
        </a:solidFill>
        <a:ln>
          <a:solidFill>
            <a:schemeClr val="accent3">
              <a:lumMod val="50000"/>
              <a:alpha val="90000"/>
            </a:schemeClr>
          </a:solidFill>
        </a:ln>
      </dgm:spPr>
      <dgm:t>
        <a:bodyPr lIns="180000"/>
        <a:lstStyle/>
        <a:p>
          <a:pPr>
            <a:lnSpc>
              <a:spcPct val="100000"/>
            </a:lnSpc>
            <a:spcBef>
              <a:spcPts val="600"/>
            </a:spcBef>
            <a:spcAft>
              <a:spcPts val="0"/>
            </a:spcAft>
          </a:pPr>
          <a:r>
            <a:rPr lang="zh-CN" altLang="en-US" sz="1400" b="1" i="0" dirty="0" smtClean="0">
              <a:solidFill>
                <a:schemeClr val="tx1">
                  <a:lumMod val="65000"/>
                  <a:lumOff val="35000"/>
                </a:schemeClr>
              </a:solidFill>
              <a:latin typeface="微软雅黑" panose="020B0503020204020204" pitchFamily="34" charset="-122"/>
              <a:ea typeface="微软雅黑" panose="020B0503020204020204" pitchFamily="34" charset="-122"/>
            </a:rPr>
            <a:t>以社会实践为舞台</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62EB98B8-1115-44FE-8E75-60FBDC55E2FC}" type="parTrans" cxnId="{909BDF34-DE30-43F7-A4DD-1A32DED154C6}">
      <dgm:prSet/>
      <dgm:spPr/>
      <dgm:t>
        <a:bodyPr/>
        <a:lstStyle/>
        <a:p>
          <a:endParaRPr lang="zh-CN" altLang="en-US" sz="1400"/>
        </a:p>
      </dgm:t>
    </dgm:pt>
    <dgm:pt modelId="{60DECE6E-A2D3-4DF9-B606-EF87BE3896C6}" type="sibTrans" cxnId="{909BDF34-DE30-43F7-A4DD-1A32DED154C6}">
      <dgm:prSet/>
      <dgm:spPr/>
      <dgm:t>
        <a:bodyPr/>
        <a:lstStyle/>
        <a:p>
          <a:endParaRPr lang="zh-CN" altLang="en-US" sz="1400"/>
        </a:p>
      </dgm:t>
    </dgm:pt>
    <dgm:pt modelId="{3F773E15-DFB6-4B05-A9B6-DFE4CB8A0EDC}" type="pres">
      <dgm:prSet presAssocID="{581F2F2A-592C-4364-BDF8-7FCE195F9D5E}" presName="Name0" presStyleCnt="0">
        <dgm:presLayoutVars>
          <dgm:dir/>
          <dgm:animLvl val="lvl"/>
          <dgm:resizeHandles/>
        </dgm:presLayoutVars>
      </dgm:prSet>
      <dgm:spPr/>
      <dgm:t>
        <a:bodyPr/>
        <a:lstStyle/>
        <a:p>
          <a:endParaRPr lang="zh-CN" altLang="en-US"/>
        </a:p>
      </dgm:t>
    </dgm:pt>
    <dgm:pt modelId="{9EDF3CF4-8730-4132-BE62-6B6893579883}" type="pres">
      <dgm:prSet presAssocID="{8A42B217-0881-4028-B190-C830C1BE54E1}" presName="linNode" presStyleCnt="0"/>
      <dgm:spPr/>
    </dgm:pt>
    <dgm:pt modelId="{8D9D6980-5DCB-4B73-BCEE-8EEDFD745F21}" type="pres">
      <dgm:prSet presAssocID="{8A42B217-0881-4028-B190-C830C1BE54E1}" presName="parentShp" presStyleLbl="node1" presStyleIdx="0" presStyleCnt="1" custScaleX="85884">
        <dgm:presLayoutVars>
          <dgm:bulletEnabled val="1"/>
        </dgm:presLayoutVars>
      </dgm:prSet>
      <dgm:spPr/>
      <dgm:t>
        <a:bodyPr/>
        <a:lstStyle/>
        <a:p>
          <a:endParaRPr lang="zh-CN" altLang="en-US"/>
        </a:p>
      </dgm:t>
    </dgm:pt>
    <dgm:pt modelId="{40DE4EAA-3CC8-4DBB-9F4F-07CA95D5F5DB}" type="pres">
      <dgm:prSet presAssocID="{8A42B217-0881-4028-B190-C830C1BE54E1}" presName="childShp" presStyleLbl="bgAccFollowNode1" presStyleIdx="0" presStyleCnt="1" custLinFactNeighborY="-1091">
        <dgm:presLayoutVars>
          <dgm:bulletEnabled val="1"/>
        </dgm:presLayoutVars>
      </dgm:prSet>
      <dgm:spPr/>
      <dgm:t>
        <a:bodyPr/>
        <a:lstStyle/>
        <a:p>
          <a:endParaRPr lang="zh-CN" altLang="en-US"/>
        </a:p>
      </dgm:t>
    </dgm:pt>
  </dgm:ptLst>
  <dgm:cxnLst>
    <dgm:cxn modelId="{E387B62E-4B44-4109-BE5E-9C7C45C4F670}" srcId="{581F2F2A-592C-4364-BDF8-7FCE195F9D5E}" destId="{8A42B217-0881-4028-B190-C830C1BE54E1}" srcOrd="0" destOrd="0" parTransId="{9C5FFB8F-8D95-414A-A9D1-9661E983F770}" sibTransId="{1AF24688-7196-4D6E-A0BB-CF9AE3F36FD7}"/>
    <dgm:cxn modelId="{909BDF34-DE30-43F7-A4DD-1A32DED154C6}" srcId="{8A42B217-0881-4028-B190-C830C1BE54E1}" destId="{C65B1BB6-294B-4A13-B901-7BF4A477DFFA}" srcOrd="2" destOrd="0" parTransId="{62EB98B8-1115-44FE-8E75-60FBDC55E2FC}" sibTransId="{60DECE6E-A2D3-4DF9-B606-EF87BE3896C6}"/>
    <dgm:cxn modelId="{FA134872-3371-4232-84F2-534FCD8AD0B5}" srcId="{8A42B217-0881-4028-B190-C830C1BE54E1}" destId="{FC9C0BF5-9767-4A15-B602-AB851CAFA744}" srcOrd="0" destOrd="0" parTransId="{31C25960-512A-4AE2-9E77-AF4C702270A5}" sibTransId="{DFFDFBB5-EEFD-40E2-BA63-DFA66FA6F4BC}"/>
    <dgm:cxn modelId="{60A716D9-7C23-4DFF-A3B6-B9A33E86CDE5}" type="presOf" srcId="{581F2F2A-592C-4364-BDF8-7FCE195F9D5E}" destId="{3F773E15-DFB6-4B05-A9B6-DFE4CB8A0EDC}" srcOrd="0" destOrd="0" presId="urn:microsoft.com/office/officeart/2005/8/layout/vList6"/>
    <dgm:cxn modelId="{165584BA-B09A-4C7A-AA18-28E569C75268}" type="presOf" srcId="{8A42B217-0881-4028-B190-C830C1BE54E1}" destId="{8D9D6980-5DCB-4B73-BCEE-8EEDFD745F21}" srcOrd="0" destOrd="0" presId="urn:microsoft.com/office/officeart/2005/8/layout/vList6"/>
    <dgm:cxn modelId="{930E56A5-FD93-4665-966D-1CCA7001A208}" srcId="{8A42B217-0881-4028-B190-C830C1BE54E1}" destId="{89E568AD-FF4B-4CF1-8203-DFABD5A5BA56}" srcOrd="1" destOrd="0" parTransId="{332E8B17-DC56-4587-A9CE-779EA9524012}" sibTransId="{09104D1F-1D56-46C4-AC50-EBEA5DC585B7}"/>
    <dgm:cxn modelId="{E5C7D3F2-9EA5-4EBE-AD38-13E7E68D99B5}" type="presOf" srcId="{FC9C0BF5-9767-4A15-B602-AB851CAFA744}" destId="{40DE4EAA-3CC8-4DBB-9F4F-07CA95D5F5DB}" srcOrd="0" destOrd="0" presId="urn:microsoft.com/office/officeart/2005/8/layout/vList6"/>
    <dgm:cxn modelId="{BDA9F6F9-C7BF-4C2B-8498-21896AB250E6}" type="presOf" srcId="{C65B1BB6-294B-4A13-B901-7BF4A477DFFA}" destId="{40DE4EAA-3CC8-4DBB-9F4F-07CA95D5F5DB}" srcOrd="0" destOrd="2" presId="urn:microsoft.com/office/officeart/2005/8/layout/vList6"/>
    <dgm:cxn modelId="{2F6376AF-370E-4398-87DB-B53A0DC3D71A}" type="presOf" srcId="{89E568AD-FF4B-4CF1-8203-DFABD5A5BA56}" destId="{40DE4EAA-3CC8-4DBB-9F4F-07CA95D5F5DB}" srcOrd="0" destOrd="1" presId="urn:microsoft.com/office/officeart/2005/8/layout/vList6"/>
    <dgm:cxn modelId="{2576E4E3-3AD7-405E-B892-5FEE273B488D}" type="presParOf" srcId="{3F773E15-DFB6-4B05-A9B6-DFE4CB8A0EDC}" destId="{9EDF3CF4-8730-4132-BE62-6B6893579883}" srcOrd="0" destOrd="0" presId="urn:microsoft.com/office/officeart/2005/8/layout/vList6"/>
    <dgm:cxn modelId="{0123CF9E-6C46-41B3-AAA0-27C7BA3E0B6B}" type="presParOf" srcId="{9EDF3CF4-8730-4132-BE62-6B6893579883}" destId="{8D9D6980-5DCB-4B73-BCEE-8EEDFD745F21}" srcOrd="0" destOrd="0" presId="urn:microsoft.com/office/officeart/2005/8/layout/vList6"/>
    <dgm:cxn modelId="{3049FC6A-EEF5-4FE9-A045-8B434FE9BE93}" type="presParOf" srcId="{9EDF3CF4-8730-4132-BE62-6B6893579883}" destId="{40DE4EAA-3CC8-4DBB-9F4F-07CA95D5F5DB}" srcOrd="1" destOrd="0" presId="urn:microsoft.com/office/officeart/2005/8/layout/vList6"/>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30A92D-DAFC-CF41-97C3-6250F6D482DE}" type="doc">
      <dgm:prSet loTypeId="urn:microsoft.com/office/officeart/2005/8/layout/chevron1" loCatId="" qsTypeId="urn:microsoft.com/office/officeart/2005/8/quickstyle/simple1#2" qsCatId="simple" csTypeId="urn:microsoft.com/office/officeart/2005/8/colors/accent6_2" csCatId="accent6" phldr="1"/>
      <dgm:spPr/>
      <dgm:t>
        <a:bodyPr/>
        <a:lstStyle/>
        <a:p>
          <a:endParaRPr lang="zh-CN" altLang="en-US"/>
        </a:p>
      </dgm:t>
    </dgm:pt>
    <dgm:pt modelId="{D14EFF52-E80F-6647-B440-F0FB9F4A01DB}">
      <dgm:prSet phldrT="[文本]"/>
      <dgm:spPr/>
      <dgm:t>
        <a:bodyPr/>
        <a:lstStyle/>
        <a:p>
          <a:r>
            <a:rPr lang="en-US" altLang="zh-CN" dirty="0" smtClean="0"/>
            <a:t>5</a:t>
          </a:r>
          <a:endParaRPr lang="zh-CN" altLang="en-US" dirty="0"/>
        </a:p>
      </dgm:t>
    </dgm:pt>
    <dgm:pt modelId="{AC6786F1-8E8B-3E4E-9865-02C85D5CAD55}" type="sibTrans" cxnId="{FB415E65-18A5-4949-8A6A-7535906A4797}">
      <dgm:prSet/>
      <dgm:spPr/>
      <dgm:t>
        <a:bodyPr/>
        <a:lstStyle/>
        <a:p>
          <a:endParaRPr lang="zh-CN" altLang="en-US"/>
        </a:p>
      </dgm:t>
    </dgm:pt>
    <dgm:pt modelId="{4339FAF5-36CD-974F-8BA6-F531611D37B5}" type="parTrans" cxnId="{FB415E65-18A5-4949-8A6A-7535906A4797}">
      <dgm:prSet/>
      <dgm:spPr/>
      <dgm:t>
        <a:bodyPr/>
        <a:lstStyle/>
        <a:p>
          <a:endParaRPr lang="zh-CN" altLang="en-US"/>
        </a:p>
      </dgm:t>
    </dgm:pt>
    <dgm:pt modelId="{6B566D76-F83B-864D-8C73-07A99A1DBAAD}">
      <dgm:prSet phldrT="[文本]"/>
      <dgm:spPr/>
      <dgm:t>
        <a:bodyPr/>
        <a:lstStyle/>
        <a:p>
          <a:r>
            <a:rPr lang="en-US" altLang="zh-CN" dirty="0" smtClean="0"/>
            <a:t>4</a:t>
          </a:r>
          <a:endParaRPr lang="zh-CN" altLang="en-US" dirty="0"/>
        </a:p>
      </dgm:t>
    </dgm:pt>
    <dgm:pt modelId="{34A434DA-A85F-C040-A2D5-D660B6655C54}" type="sibTrans" cxnId="{1BEA0FF2-C5F0-0844-B6B4-9D1C15FA28BD}">
      <dgm:prSet/>
      <dgm:spPr/>
      <dgm:t>
        <a:bodyPr/>
        <a:lstStyle/>
        <a:p>
          <a:endParaRPr lang="zh-CN" altLang="en-US"/>
        </a:p>
      </dgm:t>
    </dgm:pt>
    <dgm:pt modelId="{649FD5D2-EF29-E041-B126-C4893A1AD668}" type="parTrans" cxnId="{1BEA0FF2-C5F0-0844-B6B4-9D1C15FA28BD}">
      <dgm:prSet/>
      <dgm:spPr/>
      <dgm:t>
        <a:bodyPr/>
        <a:lstStyle/>
        <a:p>
          <a:endParaRPr lang="zh-CN" altLang="en-US"/>
        </a:p>
      </dgm:t>
    </dgm:pt>
    <dgm:pt modelId="{02DB2D64-9DB0-3948-95A3-21E33C9A2BE3}">
      <dgm:prSet phldrT="[文本]"/>
      <dgm:spPr/>
      <dgm:t>
        <a:bodyPr/>
        <a:lstStyle/>
        <a:p>
          <a:r>
            <a:rPr lang="en-US" altLang="zh-CN" dirty="0" smtClean="0"/>
            <a:t>3</a:t>
          </a:r>
          <a:endParaRPr lang="zh-CN" altLang="en-US" dirty="0"/>
        </a:p>
      </dgm:t>
    </dgm:pt>
    <dgm:pt modelId="{32CFBDD8-1E7A-1E49-ABBA-8E5B5AE0EA20}" type="sibTrans" cxnId="{F674D9E7-F5F0-474F-8C90-18FB84CAFB5E}">
      <dgm:prSet/>
      <dgm:spPr/>
      <dgm:t>
        <a:bodyPr/>
        <a:lstStyle/>
        <a:p>
          <a:endParaRPr lang="zh-CN" altLang="en-US"/>
        </a:p>
      </dgm:t>
    </dgm:pt>
    <dgm:pt modelId="{EB1152A3-CA42-EB42-B84A-8FCE2D6F234C}" type="parTrans" cxnId="{F674D9E7-F5F0-474F-8C90-18FB84CAFB5E}">
      <dgm:prSet/>
      <dgm:spPr/>
      <dgm:t>
        <a:bodyPr/>
        <a:lstStyle/>
        <a:p>
          <a:endParaRPr lang="zh-CN" altLang="en-US"/>
        </a:p>
      </dgm:t>
    </dgm:pt>
    <dgm:pt modelId="{32E3B0D2-F4CB-2447-8E9B-D0D999EBA40F}">
      <dgm:prSet phldrT="[文本]"/>
      <dgm:spPr/>
      <dgm:t>
        <a:bodyPr/>
        <a:lstStyle/>
        <a:p>
          <a:r>
            <a:rPr lang="en-US" altLang="zh-CN" dirty="0" smtClean="0"/>
            <a:t>2</a:t>
          </a:r>
          <a:endParaRPr lang="zh-CN" altLang="en-US" dirty="0"/>
        </a:p>
      </dgm:t>
    </dgm:pt>
    <dgm:pt modelId="{DCB39E03-90C1-E648-8910-AD42E8EE1C4B}" type="sibTrans" cxnId="{29CB0C65-6E70-984C-A479-60797B516E34}">
      <dgm:prSet/>
      <dgm:spPr/>
      <dgm:t>
        <a:bodyPr/>
        <a:lstStyle/>
        <a:p>
          <a:endParaRPr lang="zh-CN" altLang="en-US"/>
        </a:p>
      </dgm:t>
    </dgm:pt>
    <dgm:pt modelId="{780CF318-19B0-574B-A99B-BCF719DD1231}" type="parTrans" cxnId="{29CB0C65-6E70-984C-A479-60797B516E34}">
      <dgm:prSet/>
      <dgm:spPr/>
      <dgm:t>
        <a:bodyPr/>
        <a:lstStyle/>
        <a:p>
          <a:endParaRPr lang="zh-CN" altLang="en-US"/>
        </a:p>
      </dgm:t>
    </dgm:pt>
    <dgm:pt modelId="{00D0A685-2038-E041-A644-C6134EBF2177}">
      <dgm:prSet phldrT="[文本]"/>
      <dgm:spPr/>
      <dgm:t>
        <a:bodyPr/>
        <a:lstStyle/>
        <a:p>
          <a:r>
            <a:rPr lang="en-US" altLang="zh-CN" dirty="0" smtClean="0"/>
            <a:t>1</a:t>
          </a:r>
          <a:endParaRPr lang="zh-CN" altLang="en-US" dirty="0"/>
        </a:p>
      </dgm:t>
    </dgm:pt>
    <dgm:pt modelId="{2D599CA1-B9C3-2442-93C4-ECBC7A760E1E}" type="sibTrans" cxnId="{3036776A-B95E-4741-B0AD-ED9D89E60001}">
      <dgm:prSet/>
      <dgm:spPr/>
      <dgm:t>
        <a:bodyPr/>
        <a:lstStyle/>
        <a:p>
          <a:endParaRPr lang="zh-CN" altLang="en-US"/>
        </a:p>
      </dgm:t>
    </dgm:pt>
    <dgm:pt modelId="{19233332-B9BE-0B4B-A142-593223BE99C4}" type="parTrans" cxnId="{3036776A-B95E-4741-B0AD-ED9D89E60001}">
      <dgm:prSet/>
      <dgm:spPr/>
      <dgm:t>
        <a:bodyPr/>
        <a:lstStyle/>
        <a:p>
          <a:endParaRPr lang="zh-CN" altLang="en-US"/>
        </a:p>
      </dgm:t>
    </dgm:pt>
    <dgm:pt modelId="{85D7CEEA-64E9-D24C-BD66-ECB27A3258EC}">
      <dgm:prSet phldrT="[文本]"/>
      <dgm:spPr/>
      <dgm:t>
        <a:bodyPr/>
        <a:lstStyle/>
        <a:p>
          <a:r>
            <a:rPr lang="en-US" altLang="zh-CN" dirty="0" smtClean="0"/>
            <a:t>6</a:t>
          </a:r>
          <a:endParaRPr lang="zh-CN" altLang="en-US" dirty="0"/>
        </a:p>
      </dgm:t>
    </dgm:pt>
    <dgm:pt modelId="{D46122EC-8571-A24D-A007-240D40B7D907}" type="parTrans" cxnId="{95149179-210D-8440-A9DB-0E0DC6860E25}">
      <dgm:prSet/>
      <dgm:spPr/>
      <dgm:t>
        <a:bodyPr/>
        <a:lstStyle/>
        <a:p>
          <a:endParaRPr lang="zh-CN" altLang="en-US"/>
        </a:p>
      </dgm:t>
    </dgm:pt>
    <dgm:pt modelId="{DA2116E1-714F-2443-AAD0-A9D78D6EE3A7}" type="sibTrans" cxnId="{95149179-210D-8440-A9DB-0E0DC6860E25}">
      <dgm:prSet/>
      <dgm:spPr/>
      <dgm:t>
        <a:bodyPr/>
        <a:lstStyle/>
        <a:p>
          <a:endParaRPr lang="zh-CN" altLang="en-US"/>
        </a:p>
      </dgm:t>
    </dgm:pt>
    <dgm:pt modelId="{E7533E3A-18AC-A347-9F5F-AD3F20470CC1}">
      <dgm:prSet/>
      <dgm:spPr/>
      <dgm:t>
        <a:bodyPr/>
        <a:lstStyle/>
        <a:p>
          <a:r>
            <a:rPr lang="en-US" altLang="zh-CN" dirty="0" smtClean="0"/>
            <a:t>7</a:t>
          </a:r>
          <a:endParaRPr lang="zh-CN" altLang="en-US" dirty="0" smtClean="0"/>
        </a:p>
      </dgm:t>
    </dgm:pt>
    <dgm:pt modelId="{F9751BD8-2A6F-2342-8912-FA0F3E2B285C}" type="parTrans" cxnId="{1DAA3532-DB45-EA47-B616-86910F5D7977}">
      <dgm:prSet/>
      <dgm:spPr/>
      <dgm:t>
        <a:bodyPr/>
        <a:lstStyle/>
        <a:p>
          <a:endParaRPr lang="zh-CN" altLang="en-US"/>
        </a:p>
      </dgm:t>
    </dgm:pt>
    <dgm:pt modelId="{F50607C1-8CB2-294D-9F5F-27EEE957BC4D}" type="sibTrans" cxnId="{1DAA3532-DB45-EA47-B616-86910F5D7977}">
      <dgm:prSet/>
      <dgm:spPr/>
      <dgm:t>
        <a:bodyPr/>
        <a:lstStyle/>
        <a:p>
          <a:endParaRPr lang="zh-CN" altLang="en-US"/>
        </a:p>
      </dgm:t>
    </dgm:pt>
    <dgm:pt modelId="{B49C8609-C257-8147-8199-7E7B6C488E43}" type="pres">
      <dgm:prSet presAssocID="{F230A92D-DAFC-CF41-97C3-6250F6D482DE}" presName="Name0" presStyleCnt="0">
        <dgm:presLayoutVars>
          <dgm:dir/>
          <dgm:animLvl val="lvl"/>
          <dgm:resizeHandles val="exact"/>
        </dgm:presLayoutVars>
      </dgm:prSet>
      <dgm:spPr/>
      <dgm:t>
        <a:bodyPr/>
        <a:lstStyle/>
        <a:p>
          <a:endParaRPr lang="zh-CN" altLang="en-US"/>
        </a:p>
      </dgm:t>
    </dgm:pt>
    <dgm:pt modelId="{1D33DAC8-BF72-444D-B4B4-4018EA6C29DD}" type="pres">
      <dgm:prSet presAssocID="{00D0A685-2038-E041-A644-C6134EBF2177}" presName="parTxOnly" presStyleLbl="node1" presStyleIdx="0" presStyleCnt="7">
        <dgm:presLayoutVars>
          <dgm:chMax val="0"/>
          <dgm:chPref val="0"/>
          <dgm:bulletEnabled val="1"/>
        </dgm:presLayoutVars>
      </dgm:prSet>
      <dgm:spPr/>
      <dgm:t>
        <a:bodyPr/>
        <a:lstStyle/>
        <a:p>
          <a:endParaRPr lang="zh-CN" altLang="en-US"/>
        </a:p>
      </dgm:t>
    </dgm:pt>
    <dgm:pt modelId="{3907E609-C37F-1E46-BF07-E112CA69BA05}" type="pres">
      <dgm:prSet presAssocID="{2D599CA1-B9C3-2442-93C4-ECBC7A760E1E}" presName="parTxOnlySpace" presStyleCnt="0"/>
      <dgm:spPr/>
    </dgm:pt>
    <dgm:pt modelId="{CEB2437A-CE7E-BA47-8B14-06F2CC1E3DEA}" type="pres">
      <dgm:prSet presAssocID="{32E3B0D2-F4CB-2447-8E9B-D0D999EBA40F}" presName="parTxOnly" presStyleLbl="node1" presStyleIdx="1" presStyleCnt="7">
        <dgm:presLayoutVars>
          <dgm:chMax val="0"/>
          <dgm:chPref val="0"/>
          <dgm:bulletEnabled val="1"/>
        </dgm:presLayoutVars>
      </dgm:prSet>
      <dgm:spPr/>
      <dgm:t>
        <a:bodyPr/>
        <a:lstStyle/>
        <a:p>
          <a:endParaRPr lang="zh-CN" altLang="en-US"/>
        </a:p>
      </dgm:t>
    </dgm:pt>
    <dgm:pt modelId="{D1E3D58C-090B-EC4F-9ACE-4272C7B1BA16}" type="pres">
      <dgm:prSet presAssocID="{DCB39E03-90C1-E648-8910-AD42E8EE1C4B}" presName="parTxOnlySpace" presStyleCnt="0"/>
      <dgm:spPr/>
    </dgm:pt>
    <dgm:pt modelId="{14E32786-C319-D445-BDB4-396B0127BCE3}" type="pres">
      <dgm:prSet presAssocID="{02DB2D64-9DB0-3948-95A3-21E33C9A2BE3}" presName="parTxOnly" presStyleLbl="node1" presStyleIdx="2" presStyleCnt="7">
        <dgm:presLayoutVars>
          <dgm:chMax val="0"/>
          <dgm:chPref val="0"/>
          <dgm:bulletEnabled val="1"/>
        </dgm:presLayoutVars>
      </dgm:prSet>
      <dgm:spPr/>
      <dgm:t>
        <a:bodyPr/>
        <a:lstStyle/>
        <a:p>
          <a:endParaRPr lang="zh-CN" altLang="en-US"/>
        </a:p>
      </dgm:t>
    </dgm:pt>
    <dgm:pt modelId="{A3BC10CF-CD38-5F4B-BEF4-63084DAF5B7C}" type="pres">
      <dgm:prSet presAssocID="{32CFBDD8-1E7A-1E49-ABBA-8E5B5AE0EA20}" presName="parTxOnlySpace" presStyleCnt="0"/>
      <dgm:spPr/>
    </dgm:pt>
    <dgm:pt modelId="{5611298F-9F3B-A041-8E92-D3C600E4C26B}" type="pres">
      <dgm:prSet presAssocID="{6B566D76-F83B-864D-8C73-07A99A1DBAAD}" presName="parTxOnly" presStyleLbl="node1" presStyleIdx="3" presStyleCnt="7">
        <dgm:presLayoutVars>
          <dgm:chMax val="0"/>
          <dgm:chPref val="0"/>
          <dgm:bulletEnabled val="1"/>
        </dgm:presLayoutVars>
      </dgm:prSet>
      <dgm:spPr/>
      <dgm:t>
        <a:bodyPr/>
        <a:lstStyle/>
        <a:p>
          <a:endParaRPr lang="zh-CN" altLang="en-US"/>
        </a:p>
      </dgm:t>
    </dgm:pt>
    <dgm:pt modelId="{878FD29B-3F74-D140-9B3A-B10FEF1F345E}" type="pres">
      <dgm:prSet presAssocID="{34A434DA-A85F-C040-A2D5-D660B6655C54}" presName="parTxOnlySpace" presStyleCnt="0"/>
      <dgm:spPr/>
    </dgm:pt>
    <dgm:pt modelId="{4DC91BF5-CFC7-9648-A466-8C474DE44BD9}" type="pres">
      <dgm:prSet presAssocID="{D14EFF52-E80F-6647-B440-F0FB9F4A01DB}" presName="parTxOnly" presStyleLbl="node1" presStyleIdx="4" presStyleCnt="7">
        <dgm:presLayoutVars>
          <dgm:chMax val="0"/>
          <dgm:chPref val="0"/>
          <dgm:bulletEnabled val="1"/>
        </dgm:presLayoutVars>
      </dgm:prSet>
      <dgm:spPr/>
      <dgm:t>
        <a:bodyPr/>
        <a:lstStyle/>
        <a:p>
          <a:endParaRPr lang="zh-CN" altLang="en-US"/>
        </a:p>
      </dgm:t>
    </dgm:pt>
    <dgm:pt modelId="{69C52FB5-886F-204D-8203-82E727229075}" type="pres">
      <dgm:prSet presAssocID="{AC6786F1-8E8B-3E4E-9865-02C85D5CAD55}" presName="parTxOnlySpace" presStyleCnt="0"/>
      <dgm:spPr/>
    </dgm:pt>
    <dgm:pt modelId="{67C90C16-F8D7-0648-B54A-CD879ED81788}" type="pres">
      <dgm:prSet presAssocID="{85D7CEEA-64E9-D24C-BD66-ECB27A3258EC}" presName="parTxOnly" presStyleLbl="node1" presStyleIdx="5" presStyleCnt="7">
        <dgm:presLayoutVars>
          <dgm:chMax val="0"/>
          <dgm:chPref val="0"/>
          <dgm:bulletEnabled val="1"/>
        </dgm:presLayoutVars>
      </dgm:prSet>
      <dgm:spPr/>
      <dgm:t>
        <a:bodyPr/>
        <a:lstStyle/>
        <a:p>
          <a:endParaRPr lang="zh-CN" altLang="en-US"/>
        </a:p>
      </dgm:t>
    </dgm:pt>
    <dgm:pt modelId="{2AA621E2-8E7B-584E-AA67-3336018DDEE2}" type="pres">
      <dgm:prSet presAssocID="{DA2116E1-714F-2443-AAD0-A9D78D6EE3A7}" presName="parTxOnlySpace" presStyleCnt="0"/>
      <dgm:spPr/>
    </dgm:pt>
    <dgm:pt modelId="{8E73991F-8C45-0146-AC62-9F75A0BEACFB}" type="pres">
      <dgm:prSet presAssocID="{E7533E3A-18AC-A347-9F5F-AD3F20470CC1}" presName="parTxOnly" presStyleLbl="node1" presStyleIdx="6" presStyleCnt="7">
        <dgm:presLayoutVars>
          <dgm:chMax val="0"/>
          <dgm:chPref val="0"/>
          <dgm:bulletEnabled val="1"/>
        </dgm:presLayoutVars>
      </dgm:prSet>
      <dgm:spPr/>
      <dgm:t>
        <a:bodyPr/>
        <a:lstStyle/>
        <a:p>
          <a:endParaRPr lang="zh-CN" altLang="en-US"/>
        </a:p>
      </dgm:t>
    </dgm:pt>
  </dgm:ptLst>
  <dgm:cxnLst>
    <dgm:cxn modelId="{1BB136E5-128A-4005-831C-6EF12512E640}" type="presOf" srcId="{00D0A685-2038-E041-A644-C6134EBF2177}" destId="{1D33DAC8-BF72-444D-B4B4-4018EA6C29DD}" srcOrd="0" destOrd="0" presId="urn:microsoft.com/office/officeart/2005/8/layout/chevron1"/>
    <dgm:cxn modelId="{3036776A-B95E-4741-B0AD-ED9D89E60001}" srcId="{F230A92D-DAFC-CF41-97C3-6250F6D482DE}" destId="{00D0A685-2038-E041-A644-C6134EBF2177}" srcOrd="0" destOrd="0" parTransId="{19233332-B9BE-0B4B-A142-593223BE99C4}" sibTransId="{2D599CA1-B9C3-2442-93C4-ECBC7A760E1E}"/>
    <dgm:cxn modelId="{F94A7EE8-57F5-4341-8680-C3807E5D930C}" type="presOf" srcId="{6B566D76-F83B-864D-8C73-07A99A1DBAAD}" destId="{5611298F-9F3B-A041-8E92-D3C600E4C26B}" srcOrd="0" destOrd="0" presId="urn:microsoft.com/office/officeart/2005/8/layout/chevron1"/>
    <dgm:cxn modelId="{1DAA3532-DB45-EA47-B616-86910F5D7977}" srcId="{F230A92D-DAFC-CF41-97C3-6250F6D482DE}" destId="{E7533E3A-18AC-A347-9F5F-AD3F20470CC1}" srcOrd="6" destOrd="0" parTransId="{F9751BD8-2A6F-2342-8912-FA0F3E2B285C}" sibTransId="{F50607C1-8CB2-294D-9F5F-27EEE957BC4D}"/>
    <dgm:cxn modelId="{C1C24A18-863C-4C8F-BBF8-9282C2B0FCC9}" type="presOf" srcId="{E7533E3A-18AC-A347-9F5F-AD3F20470CC1}" destId="{8E73991F-8C45-0146-AC62-9F75A0BEACFB}" srcOrd="0" destOrd="0" presId="urn:microsoft.com/office/officeart/2005/8/layout/chevron1"/>
    <dgm:cxn modelId="{8F5B82EA-364C-404E-84FC-682AD502B621}" type="presOf" srcId="{32E3B0D2-F4CB-2447-8E9B-D0D999EBA40F}" destId="{CEB2437A-CE7E-BA47-8B14-06F2CC1E3DEA}" srcOrd="0" destOrd="0" presId="urn:microsoft.com/office/officeart/2005/8/layout/chevron1"/>
    <dgm:cxn modelId="{95149179-210D-8440-A9DB-0E0DC6860E25}" srcId="{F230A92D-DAFC-CF41-97C3-6250F6D482DE}" destId="{85D7CEEA-64E9-D24C-BD66-ECB27A3258EC}" srcOrd="5" destOrd="0" parTransId="{D46122EC-8571-A24D-A007-240D40B7D907}" sibTransId="{DA2116E1-714F-2443-AAD0-A9D78D6EE3A7}"/>
    <dgm:cxn modelId="{F674D9E7-F5F0-474F-8C90-18FB84CAFB5E}" srcId="{F230A92D-DAFC-CF41-97C3-6250F6D482DE}" destId="{02DB2D64-9DB0-3948-95A3-21E33C9A2BE3}" srcOrd="2" destOrd="0" parTransId="{EB1152A3-CA42-EB42-B84A-8FCE2D6F234C}" sibTransId="{32CFBDD8-1E7A-1E49-ABBA-8E5B5AE0EA20}"/>
    <dgm:cxn modelId="{29CB0C65-6E70-984C-A479-60797B516E34}" srcId="{F230A92D-DAFC-CF41-97C3-6250F6D482DE}" destId="{32E3B0D2-F4CB-2447-8E9B-D0D999EBA40F}" srcOrd="1" destOrd="0" parTransId="{780CF318-19B0-574B-A99B-BCF719DD1231}" sibTransId="{DCB39E03-90C1-E648-8910-AD42E8EE1C4B}"/>
    <dgm:cxn modelId="{8E26E995-B454-49FE-A967-D1281959716B}" type="presOf" srcId="{D14EFF52-E80F-6647-B440-F0FB9F4A01DB}" destId="{4DC91BF5-CFC7-9648-A466-8C474DE44BD9}" srcOrd="0" destOrd="0" presId="urn:microsoft.com/office/officeart/2005/8/layout/chevron1"/>
    <dgm:cxn modelId="{1BEA0FF2-C5F0-0844-B6B4-9D1C15FA28BD}" srcId="{F230A92D-DAFC-CF41-97C3-6250F6D482DE}" destId="{6B566D76-F83B-864D-8C73-07A99A1DBAAD}" srcOrd="3" destOrd="0" parTransId="{649FD5D2-EF29-E041-B126-C4893A1AD668}" sibTransId="{34A434DA-A85F-C040-A2D5-D660B6655C54}"/>
    <dgm:cxn modelId="{FB415E65-18A5-4949-8A6A-7535906A4797}" srcId="{F230A92D-DAFC-CF41-97C3-6250F6D482DE}" destId="{D14EFF52-E80F-6647-B440-F0FB9F4A01DB}" srcOrd="4" destOrd="0" parTransId="{4339FAF5-36CD-974F-8BA6-F531611D37B5}" sibTransId="{AC6786F1-8E8B-3E4E-9865-02C85D5CAD55}"/>
    <dgm:cxn modelId="{683EBD52-46AA-4BD4-96E0-F8D0DD04A3EA}" type="presOf" srcId="{85D7CEEA-64E9-D24C-BD66-ECB27A3258EC}" destId="{67C90C16-F8D7-0648-B54A-CD879ED81788}" srcOrd="0" destOrd="0" presId="urn:microsoft.com/office/officeart/2005/8/layout/chevron1"/>
    <dgm:cxn modelId="{7C298794-66F2-4495-8BC7-8D38E82799C5}" type="presOf" srcId="{F230A92D-DAFC-CF41-97C3-6250F6D482DE}" destId="{B49C8609-C257-8147-8199-7E7B6C488E43}" srcOrd="0" destOrd="0" presId="urn:microsoft.com/office/officeart/2005/8/layout/chevron1"/>
    <dgm:cxn modelId="{308069B4-E86B-47F0-B80D-031995384D1C}" type="presOf" srcId="{02DB2D64-9DB0-3948-95A3-21E33C9A2BE3}" destId="{14E32786-C319-D445-BDB4-396B0127BCE3}" srcOrd="0" destOrd="0" presId="urn:microsoft.com/office/officeart/2005/8/layout/chevron1"/>
    <dgm:cxn modelId="{88026EAC-8C7F-4F87-ADAF-49FB16B8E3B3}" type="presParOf" srcId="{B49C8609-C257-8147-8199-7E7B6C488E43}" destId="{1D33DAC8-BF72-444D-B4B4-4018EA6C29DD}" srcOrd="0" destOrd="0" presId="urn:microsoft.com/office/officeart/2005/8/layout/chevron1"/>
    <dgm:cxn modelId="{C8A1CC91-2B35-4755-90C3-0C7FF0916FF7}" type="presParOf" srcId="{B49C8609-C257-8147-8199-7E7B6C488E43}" destId="{3907E609-C37F-1E46-BF07-E112CA69BA05}" srcOrd="1" destOrd="0" presId="urn:microsoft.com/office/officeart/2005/8/layout/chevron1"/>
    <dgm:cxn modelId="{80C99637-2115-4B1A-A3FB-4B6F3DADCAA1}" type="presParOf" srcId="{B49C8609-C257-8147-8199-7E7B6C488E43}" destId="{CEB2437A-CE7E-BA47-8B14-06F2CC1E3DEA}" srcOrd="2" destOrd="0" presId="urn:microsoft.com/office/officeart/2005/8/layout/chevron1"/>
    <dgm:cxn modelId="{AAB0FD3C-8DE3-436E-A59B-7389F4C0A0D4}" type="presParOf" srcId="{B49C8609-C257-8147-8199-7E7B6C488E43}" destId="{D1E3D58C-090B-EC4F-9ACE-4272C7B1BA16}" srcOrd="3" destOrd="0" presId="urn:microsoft.com/office/officeart/2005/8/layout/chevron1"/>
    <dgm:cxn modelId="{63DBFC49-6155-45CB-883A-F4A460C83484}" type="presParOf" srcId="{B49C8609-C257-8147-8199-7E7B6C488E43}" destId="{14E32786-C319-D445-BDB4-396B0127BCE3}" srcOrd="4" destOrd="0" presId="urn:microsoft.com/office/officeart/2005/8/layout/chevron1"/>
    <dgm:cxn modelId="{6B2536F4-C15B-46D8-BE52-AA0D8CB22F5E}" type="presParOf" srcId="{B49C8609-C257-8147-8199-7E7B6C488E43}" destId="{A3BC10CF-CD38-5F4B-BEF4-63084DAF5B7C}" srcOrd="5" destOrd="0" presId="urn:microsoft.com/office/officeart/2005/8/layout/chevron1"/>
    <dgm:cxn modelId="{97A70DDE-BBBD-48BC-9CFD-71FC0DE95B0F}" type="presParOf" srcId="{B49C8609-C257-8147-8199-7E7B6C488E43}" destId="{5611298F-9F3B-A041-8E92-D3C600E4C26B}" srcOrd="6" destOrd="0" presId="urn:microsoft.com/office/officeart/2005/8/layout/chevron1"/>
    <dgm:cxn modelId="{438F6852-155F-43F3-BDE6-A91030F96726}" type="presParOf" srcId="{B49C8609-C257-8147-8199-7E7B6C488E43}" destId="{878FD29B-3F74-D140-9B3A-B10FEF1F345E}" srcOrd="7" destOrd="0" presId="urn:microsoft.com/office/officeart/2005/8/layout/chevron1"/>
    <dgm:cxn modelId="{ECA5DD9E-52EF-4A26-B5DB-F8928968ABFB}" type="presParOf" srcId="{B49C8609-C257-8147-8199-7E7B6C488E43}" destId="{4DC91BF5-CFC7-9648-A466-8C474DE44BD9}" srcOrd="8" destOrd="0" presId="urn:microsoft.com/office/officeart/2005/8/layout/chevron1"/>
    <dgm:cxn modelId="{5B2C162A-3D08-44B4-9A86-7E40A65D0DED}" type="presParOf" srcId="{B49C8609-C257-8147-8199-7E7B6C488E43}" destId="{69C52FB5-886F-204D-8203-82E727229075}" srcOrd="9" destOrd="0" presId="urn:microsoft.com/office/officeart/2005/8/layout/chevron1"/>
    <dgm:cxn modelId="{1209D629-0869-4999-BF82-32F27D50432F}" type="presParOf" srcId="{B49C8609-C257-8147-8199-7E7B6C488E43}" destId="{67C90C16-F8D7-0648-B54A-CD879ED81788}" srcOrd="10" destOrd="0" presId="urn:microsoft.com/office/officeart/2005/8/layout/chevron1"/>
    <dgm:cxn modelId="{335BF0EA-D90E-4EAD-AF06-8B4DA7564086}" type="presParOf" srcId="{B49C8609-C257-8147-8199-7E7B6C488E43}" destId="{2AA621E2-8E7B-584E-AA67-3336018DDEE2}" srcOrd="11" destOrd="0" presId="urn:microsoft.com/office/officeart/2005/8/layout/chevron1"/>
    <dgm:cxn modelId="{0FA75BE4-276A-4BB9-A67A-CFC8A11605B4}" type="presParOf" srcId="{B49C8609-C257-8147-8199-7E7B6C488E43}" destId="{8E73991F-8C45-0146-AC62-9F75A0BEACFB}" srcOrd="12"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17715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7CAA8AA0-8427-4CD7-94AC-95069AA46C6F}" type="datetimeFigureOut">
              <a:rPr lang="zh-CN" altLang="en-US"/>
              <a:pPr>
                <a:defRPr/>
              </a:pPr>
              <a:t>2014/6/18</a:t>
            </a:fld>
            <a:endParaRPr lang="en-US" altLang="zh-CN"/>
          </a:p>
        </p:txBody>
      </p:sp>
      <p:sp>
        <p:nvSpPr>
          <p:cNvPr id="17715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7715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BBD7A35-BB1F-4471-8E97-A1A9E42286F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pPr>
              <a:defRPr/>
            </a:pPr>
            <a:fld id="{96FFD92C-E110-4C3C-9DBD-5201CB47DB7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pPr defTabSz="457200" eaLnBrk="1" hangingPunct="1">
              <a:spcBef>
                <a:spcPct val="0"/>
              </a:spcBef>
            </a:pPr>
            <a:endParaRPr kumimoji="1" lang="zh-CN" altLang="en-US" smtClean="0">
              <a:ea typeface="宋体" charset="-122"/>
            </a:endParaRPr>
          </a:p>
        </p:txBody>
      </p:sp>
      <p:sp>
        <p:nvSpPr>
          <p:cNvPr id="71683" name="Slide Number Placeholder 3"/>
          <p:cNvSpPr>
            <a:spLocks noGrp="1"/>
          </p:cNvSpPr>
          <p:nvPr>
            <p:ph type="sldNum" sz="quarter" idx="5"/>
          </p:nvPr>
        </p:nvSpPr>
        <p:spPr>
          <a:noFill/>
        </p:spPr>
        <p:txBody>
          <a:bodyPr/>
          <a:lstStyle/>
          <a:p>
            <a:fld id="{115D5699-3886-4F0B-94C7-EBC258A4D6E0}" type="slidenum">
              <a:rPr kumimoji="1" lang="zh-CN" altLang="en-US" smtClean="0">
                <a:latin typeface="Arial" charset="0"/>
                <a:ea typeface="宋体" charset="-122"/>
              </a:rPr>
              <a:pPr/>
              <a:t>7</a:t>
            </a:fld>
            <a:endParaRPr kumimoji="1"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a:ln/>
        </p:spPr>
      </p:sp>
      <p:sp>
        <p:nvSpPr>
          <p:cNvPr id="3" name="备注占位符 2"/>
          <p:cNvSpPr>
            <a:spLocks noGrp="1"/>
          </p:cNvSpPr>
          <p:nvPr>
            <p:ph type="body" idx="1"/>
          </p:nvPr>
        </p:nvSpPr>
        <p:spPr/>
        <p:txBody>
          <a:bodyPr/>
          <a:lstStyle/>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创新活动更多地发生在行业内、企业内</a:t>
            </a:r>
          </a:p>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跨界创新偶有发生，但远未形成规模</a:t>
            </a:r>
            <a:endParaRPr lang="en-US" altLang="zh-CN" sz="1600" b="1" dirty="0" smtClean="0">
              <a:solidFill>
                <a:prstClr val="black"/>
              </a:solidFill>
              <a:latin typeface="Arial" pitchFamily="34" charset="0"/>
              <a:ea typeface="微软雅黑" pitchFamily="34" charset="-122"/>
            </a:endParaRPr>
          </a:p>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跨界创新资源互通、合作常态</a:t>
            </a:r>
          </a:p>
          <a:p>
            <a:pPr marL="285750" indent="-285750">
              <a:lnSpc>
                <a:spcPct val="150000"/>
              </a:lnSpc>
              <a:buFont typeface="Arial" pitchFamily="34" charset="0"/>
              <a:buChar char="•"/>
              <a:defRPr/>
            </a:pPr>
            <a:r>
              <a:rPr lang="zh-CN" altLang="en-US" b="1" dirty="0" smtClean="0">
                <a:solidFill>
                  <a:prstClr val="black"/>
                </a:solidFill>
                <a:latin typeface="Arial" pitchFamily="34" charset="0"/>
                <a:ea typeface="微软雅黑" pitchFamily="34" charset="-122"/>
              </a:rPr>
              <a:t>建立良好的跨界创新生态环境</a:t>
            </a:r>
            <a:endParaRPr lang="en-US" altLang="zh-CN" b="1" dirty="0" smtClean="0">
              <a:solidFill>
                <a:prstClr val="black"/>
              </a:solidFill>
              <a:latin typeface="Arial" pitchFamily="34" charset="0"/>
              <a:ea typeface="微软雅黑" pitchFamily="34" charset="-122"/>
            </a:endParaRPr>
          </a:p>
          <a:p>
            <a:pPr>
              <a:defRPr/>
            </a:pPr>
            <a:endParaRPr lang="zh-CN" altLang="en-US" dirty="0"/>
          </a:p>
        </p:txBody>
      </p:sp>
      <p:sp>
        <p:nvSpPr>
          <p:cNvPr id="73731" name="灯片编号占位符 3"/>
          <p:cNvSpPr>
            <a:spLocks noGrp="1"/>
          </p:cNvSpPr>
          <p:nvPr>
            <p:ph type="sldNum" sz="quarter" idx="5"/>
          </p:nvPr>
        </p:nvSpPr>
        <p:spPr>
          <a:noFill/>
        </p:spPr>
        <p:txBody>
          <a:bodyPr/>
          <a:lstStyle/>
          <a:p>
            <a:fld id="{A4ED85D4-DFF4-45FA-A687-CAF43615FB98}" type="slidenum">
              <a:rPr lang="zh-CN" altLang="en-US" smtClean="0">
                <a:solidFill>
                  <a:srgbClr val="000000"/>
                </a:solidFill>
                <a:latin typeface="Arial" charset="0"/>
                <a:ea typeface="宋体" charset="-122"/>
              </a:rPr>
              <a:pPr/>
              <a:t>8</a:t>
            </a:fld>
            <a:endParaRPr lang="en-US" altLang="zh-CN" smtClean="0">
              <a:solidFill>
                <a:srgbClr val="000000"/>
              </a:solidFill>
              <a:latin typeface="Arial"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spcBef>
                <a:spcPts val="0"/>
              </a:spcBef>
              <a:defRPr/>
            </a:pPr>
            <a:r>
              <a:rPr lang="zh-CN" altLang="en-US" dirty="0" smtClean="0">
                <a:latin typeface="Heiti SC Light"/>
                <a:ea typeface="Heiti SC Light"/>
                <a:cs typeface="Heiti SC Light"/>
              </a:rPr>
              <a:t>根据学校建设规划，</a:t>
            </a:r>
            <a:r>
              <a:rPr lang="en-US" altLang="zh-CN" dirty="0" smtClean="0">
                <a:latin typeface="Heiti SC Light"/>
                <a:ea typeface="Heiti SC Light"/>
                <a:cs typeface="Heiti SC Light"/>
              </a:rPr>
              <a:t>2015</a:t>
            </a:r>
            <a:r>
              <a:rPr lang="zh-CN" altLang="en-US" dirty="0" smtClean="0">
                <a:latin typeface="Heiti SC Light"/>
                <a:ea typeface="Heiti SC Light"/>
                <a:cs typeface="Heiti SC Light"/>
              </a:rPr>
              <a:t>年底李兆基科技大楼预计将投入使用，届时创客交叉融合空间将设置在科技大楼中并占据约</a:t>
            </a:r>
            <a:r>
              <a:rPr lang="en-US" altLang="zh-CN" dirty="0" smtClean="0">
                <a:latin typeface="Heiti SC Light"/>
                <a:ea typeface="Heiti SC Light"/>
                <a:cs typeface="Heiti SC Light"/>
              </a:rPr>
              <a:t>1800</a:t>
            </a:r>
            <a:r>
              <a:rPr lang="zh-CN" altLang="en-US" dirty="0" smtClean="0">
                <a:latin typeface="Heiti SC Light"/>
                <a:ea typeface="Heiti SC Light"/>
                <a:cs typeface="Heiti SC Light"/>
              </a:rPr>
              <a:t>平方米的面积。</a:t>
            </a:r>
            <a:endParaRPr lang="en-US" altLang="zh-CN" dirty="0" smtClean="0">
              <a:latin typeface="Heiti SC Light"/>
              <a:ea typeface="Heiti SC Light"/>
              <a:cs typeface="Heiti SC Light"/>
            </a:endParaRPr>
          </a:p>
          <a:p>
            <a:pPr>
              <a:spcBef>
                <a:spcPts val="0"/>
              </a:spcBef>
              <a:defRPr/>
            </a:pPr>
            <a:endParaRPr lang="en-US" altLang="zh-CN" dirty="0" smtClean="0">
              <a:latin typeface="Heiti SC Light"/>
              <a:ea typeface="Heiti SC Light"/>
              <a:cs typeface="Heiti SC Light"/>
            </a:endParaRPr>
          </a:p>
          <a:p>
            <a:pPr>
              <a:spcBef>
                <a:spcPts val="0"/>
              </a:spcBef>
              <a:defRPr/>
            </a:pPr>
            <a:endParaRPr lang="en-US" altLang="zh-CN" dirty="0" smtClean="0">
              <a:latin typeface="Heiti SC Light"/>
              <a:ea typeface="Heiti SC Light"/>
              <a:cs typeface="Heiti SC Light"/>
            </a:endParaRPr>
          </a:p>
          <a:p>
            <a:pPr>
              <a:defRPr/>
            </a:pPr>
            <a:r>
              <a:rPr lang="en-US" altLang="zh-CN" dirty="0" smtClean="0">
                <a:latin typeface="+mn-lt"/>
                <a:ea typeface="+mn-ea"/>
              </a:rPr>
              <a:t>2. </a:t>
            </a:r>
            <a:r>
              <a:rPr lang="zh-CN" altLang="zh-CN" dirty="0" smtClean="0">
                <a:latin typeface="+mn-lt"/>
                <a:ea typeface="+mn-ea"/>
              </a:rPr>
              <a:t>建设规划方案</a:t>
            </a:r>
            <a:endParaRPr lang="en-US" altLang="zh-CN" dirty="0" smtClean="0">
              <a:latin typeface="+mn-lt"/>
              <a:ea typeface="+mn-ea"/>
            </a:endParaRPr>
          </a:p>
          <a:p>
            <a:pPr>
              <a:defRPr/>
            </a:pPr>
            <a:r>
              <a:rPr lang="zh-CN" altLang="zh-CN" dirty="0" smtClean="0">
                <a:latin typeface="+mn-lt"/>
                <a:ea typeface="+mn-ea"/>
              </a:rPr>
              <a:t>根据学校建设规划，</a:t>
            </a:r>
            <a:r>
              <a:rPr lang="en-US" altLang="zh-CN" dirty="0" smtClean="0">
                <a:latin typeface="+mn-lt"/>
                <a:ea typeface="+mn-ea"/>
              </a:rPr>
              <a:t>2015</a:t>
            </a:r>
            <a:r>
              <a:rPr lang="zh-CN" altLang="zh-CN" dirty="0" smtClean="0">
                <a:latin typeface="+mn-lt"/>
                <a:ea typeface="+mn-ea"/>
              </a:rPr>
              <a:t>年底李兆基科技大楼预计将投入使用，届时创客交叉融合空间将设置在科技大楼中并占据约</a:t>
            </a:r>
            <a:r>
              <a:rPr lang="en-US" altLang="zh-CN" dirty="0" smtClean="0">
                <a:latin typeface="+mn-lt"/>
                <a:ea typeface="+mn-ea"/>
              </a:rPr>
              <a:t>1800</a:t>
            </a:r>
            <a:r>
              <a:rPr lang="zh-CN" altLang="zh-CN" dirty="0" smtClean="0">
                <a:latin typeface="+mn-lt"/>
                <a:ea typeface="+mn-ea"/>
              </a:rPr>
              <a:t>平方米的面积。创客交叉融合空间的建设，需要针对性地建设以下基础设施：</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a:t>
            </a:r>
            <a:r>
              <a:rPr lang="en-US" altLang="zh-CN" dirty="0" smtClean="0">
                <a:latin typeface="+mn-lt"/>
                <a:ea typeface="+mn-ea"/>
              </a:rPr>
              <a:t>1</a:t>
            </a:r>
            <a:r>
              <a:rPr lang="zh-CN" altLang="zh-CN" dirty="0" smtClean="0">
                <a:latin typeface="+mn-lt"/>
                <a:ea typeface="+mn-ea"/>
              </a:rPr>
              <a:t>）实体空间</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围绕创客主题所开展的相关教学活动，是未来空间设计的重要依据。结合项目为导向的极限挑战式学习活动的设计思路，融合创客文化与工程文化所设计的清华创客空间，将为未来跨学科交叉融合课程活动提供场地支持，体现灵活、开放、促进交流、展现历史、可持续的设计思路，主要包括：</a:t>
            </a:r>
            <a:endParaRPr lang="en-US" altLang="zh-CN" dirty="0" smtClean="0">
              <a:latin typeface="+mn-lt"/>
              <a:ea typeface="+mn-ea"/>
            </a:endParaRPr>
          </a:p>
          <a:p>
            <a:pPr>
              <a:defRPr/>
            </a:pPr>
            <a:r>
              <a:rPr lang="en-US" altLang="zh-CN" dirty="0" smtClean="0">
                <a:latin typeface="+mn-lt"/>
                <a:ea typeface="+mn-ea"/>
              </a:rPr>
              <a:t>     a. </a:t>
            </a:r>
            <a:r>
              <a:rPr lang="zh-CN" altLang="zh-CN" dirty="0" smtClean="0">
                <a:latin typeface="+mn-lt"/>
                <a:ea typeface="+mn-ea"/>
              </a:rPr>
              <a:t>“空”间：实践教学、挑战式学习、创客马拉松等创客类活动的一大特点是内容与形式的多样性。未来创客交叉融合空间将服务于课程体系中不同阶段的学习活动，覆盖产品全生命周期，涉及不同学科知识内容。此外，创客类活动主题往往瞄准科技前沿领域的发展和社会热点议题进行设计开发，每次活动都会融合独特的内容和活动形式。基于这些特点，创客交叉融合空间的主体即为完全可变的空余面积，可以快速重构，通过多样化地布置不同类别的家具，来满足不同活动格式的需求。该环境应有便于拆卸的隔间、工作台、桌椅、以及上下水、通风排气装置、投影、灯光等设备。无隔间状态应能容纳</a:t>
            </a:r>
            <a:r>
              <a:rPr lang="en-US" altLang="zh-CN" dirty="0" smtClean="0">
                <a:latin typeface="+mn-lt"/>
                <a:ea typeface="+mn-ea"/>
              </a:rPr>
              <a:t>300</a:t>
            </a:r>
            <a:r>
              <a:rPr lang="zh-CN" altLang="zh-CN" dirty="0" smtClean="0">
                <a:latin typeface="+mn-lt"/>
                <a:ea typeface="+mn-ea"/>
              </a:rPr>
              <a:t>～</a:t>
            </a:r>
            <a:r>
              <a:rPr lang="en-US" altLang="zh-CN" dirty="0" smtClean="0">
                <a:latin typeface="+mn-lt"/>
                <a:ea typeface="+mn-ea"/>
              </a:rPr>
              <a:t>400</a:t>
            </a:r>
            <a:r>
              <a:rPr lang="zh-CN" altLang="zh-CN" dirty="0" smtClean="0">
                <a:latin typeface="+mn-lt"/>
                <a:ea typeface="+mn-ea"/>
              </a:rPr>
              <a:t>人。</a:t>
            </a:r>
            <a:endParaRPr lang="en-US" altLang="zh-CN" dirty="0" smtClean="0">
              <a:latin typeface="+mn-lt"/>
              <a:ea typeface="+mn-ea"/>
            </a:endParaRPr>
          </a:p>
          <a:p>
            <a:pPr>
              <a:defRPr/>
            </a:pPr>
            <a:r>
              <a:rPr lang="en-US" altLang="zh-CN" dirty="0" smtClean="0">
                <a:latin typeface="+mn-lt"/>
                <a:ea typeface="+mn-ea"/>
              </a:rPr>
              <a:t>     b. </a:t>
            </a:r>
            <a:r>
              <a:rPr lang="zh-CN" altLang="zh-CN" dirty="0" smtClean="0">
                <a:latin typeface="+mn-lt"/>
                <a:ea typeface="+mn-ea"/>
              </a:rPr>
              <a:t>创新制造坊：创客的核心精神是将想法变成现实。因此创客活动不可或缺的元素就是加工制造环节。结合未来数字化制造平台的建设，包括全校师生在内的未来创客群体，可以通过互联网，轻松地访问各类先进制造加工资源，包括数控加工、快速成型制造、柔性制造单元等设备。创客空间也将提供用户接口，为现场活动提供实时访问加工资源的便利条件。在空间举行的创客活动中，参与者可以进行诸如结合制造资源进行的制造为导向设计等综合性开发，训练跨学科思维并培养企业实战经验。结合训练中心制造实习基地，备有各式专用加工工具以及加工器材摆设区、原材料存放区、未完成工件存放区、以及大型物件的卸载区。</a:t>
            </a:r>
            <a:endParaRPr lang="en-US" altLang="zh-CN" dirty="0" smtClean="0">
              <a:latin typeface="+mn-lt"/>
              <a:ea typeface="+mn-ea"/>
            </a:endParaRPr>
          </a:p>
          <a:p>
            <a:pPr>
              <a:defRPr/>
            </a:pPr>
            <a:r>
              <a:rPr lang="en-US" altLang="zh-CN" dirty="0" smtClean="0">
                <a:latin typeface="+mn-lt"/>
                <a:ea typeface="+mn-ea"/>
              </a:rPr>
              <a:t>     c. </a:t>
            </a:r>
            <a:r>
              <a:rPr lang="zh-CN" altLang="zh-CN" dirty="0" smtClean="0">
                <a:latin typeface="+mn-lt"/>
                <a:ea typeface="+mn-ea"/>
              </a:rPr>
              <a:t>全球视频会议系统：面向全球的交叉融合空间，需要为使用者提供便捷的全球互联服务，从而提供通畅的全球智慧输入与输出通道。结合视频会议，未来的创客类活动可以将全球创客同侪、导师等智慧资源接入清华校园，从而将驻校创客的资源范围扩展到全球。此外，清华在校产生的内容可以通过系统发布到全球，为业界人士所学习、评估、检验。未来创客类活动的内容可以发展为在线课程、实景直播、远程协助、全球分布式项目管理等多种形式，增强清华创造的全球影响力。需要采购包括视频会议的网络与广角度的视频采集设备与软件，专用的视频会议空间应能同时接受</a:t>
            </a:r>
            <a:r>
              <a:rPr lang="en-US" altLang="zh-CN" dirty="0" smtClean="0">
                <a:latin typeface="+mn-lt"/>
                <a:ea typeface="+mn-ea"/>
              </a:rPr>
              <a:t>20</a:t>
            </a:r>
            <a:r>
              <a:rPr lang="zh-CN" altLang="zh-CN" dirty="0" smtClean="0">
                <a:latin typeface="+mn-lt"/>
                <a:ea typeface="+mn-ea"/>
              </a:rPr>
              <a:t>人的任意发言。</a:t>
            </a:r>
            <a:endParaRPr lang="en-US" altLang="zh-CN" dirty="0" smtClean="0">
              <a:latin typeface="+mn-lt"/>
              <a:ea typeface="+mn-ea"/>
            </a:endParaRPr>
          </a:p>
          <a:p>
            <a:pPr>
              <a:spcBef>
                <a:spcPts val="0"/>
              </a:spcBef>
              <a:defRPr/>
            </a:pPr>
            <a:endParaRPr lang="en-US" altLang="zh-CN" dirty="0" smtClean="0">
              <a:latin typeface="Heiti SC Light"/>
              <a:ea typeface="Heiti SC Light"/>
              <a:cs typeface="Heiti SC Light"/>
            </a:endParaRPr>
          </a:p>
        </p:txBody>
      </p:sp>
      <p:sp>
        <p:nvSpPr>
          <p:cNvPr id="81923" name="Slide Number Placeholder 3"/>
          <p:cNvSpPr>
            <a:spLocks noGrp="1"/>
          </p:cNvSpPr>
          <p:nvPr>
            <p:ph type="sldNum" sz="quarter" idx="5"/>
          </p:nvPr>
        </p:nvSpPr>
        <p:spPr>
          <a:noFill/>
        </p:spPr>
        <p:txBody>
          <a:bodyPr/>
          <a:lstStyle/>
          <a:p>
            <a:fld id="{14CFFC0C-B9A1-49D3-9B16-A1DAB92CA4CF}" type="slidenum">
              <a:rPr kumimoji="1" lang="zh-CN" altLang="en-US" smtClean="0">
                <a:latin typeface="Arial" charset="0"/>
                <a:ea typeface="宋体" charset="-122"/>
              </a:rPr>
              <a:pPr/>
              <a:t>15</a:t>
            </a:fld>
            <a:endParaRPr kumimoji="1" lang="en-US" altLang="zh-CN" smtClean="0">
              <a:latin typeface="Arial"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p:spPr>
        <p:txBody>
          <a:bodyPr/>
          <a:lstStyle/>
          <a:p>
            <a:r>
              <a:rPr kumimoji="1" lang="zh-CN" altLang="en-US" smtClean="0">
                <a:ea typeface="宋体" charset="-122"/>
              </a:rPr>
              <a:t>艺术博物馆</a:t>
            </a:r>
          </a:p>
        </p:txBody>
      </p:sp>
      <p:sp>
        <p:nvSpPr>
          <p:cNvPr id="84995" name="Slide Number Placeholder 3"/>
          <p:cNvSpPr>
            <a:spLocks noGrp="1"/>
          </p:cNvSpPr>
          <p:nvPr>
            <p:ph type="sldNum" sz="quarter" idx="5"/>
          </p:nvPr>
        </p:nvSpPr>
        <p:spPr>
          <a:noFill/>
        </p:spPr>
        <p:txBody>
          <a:bodyPr/>
          <a:lstStyle/>
          <a:p>
            <a:fld id="{9FA38ABE-F6C1-4E32-AF62-3F750B1E8EED}" type="slidenum">
              <a:rPr kumimoji="1" lang="zh-CN" altLang="en-US" smtClean="0">
                <a:latin typeface="Arial" charset="0"/>
                <a:ea typeface="宋体" charset="-122"/>
              </a:rPr>
              <a:pPr/>
              <a:t>17</a:t>
            </a:fld>
            <a:endParaRPr kumimoji="1" lang="en-US" altLang="zh-CN" smtClean="0">
              <a:latin typeface="Arial"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p:spPr>
        <p:txBody>
          <a:bodyPr/>
          <a:lstStyle/>
          <a:p>
            <a:pPr defTabSz="457200">
              <a:spcBef>
                <a:spcPct val="0"/>
              </a:spcBef>
            </a:pPr>
            <a:endParaRPr kumimoji="1" lang="zh-CN" altLang="en-US" smtClean="0">
              <a:ea typeface="宋体" charset="-122"/>
            </a:endParaRPr>
          </a:p>
        </p:txBody>
      </p:sp>
      <p:sp>
        <p:nvSpPr>
          <p:cNvPr id="9113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C37FB6CF-C1B5-4B3D-85D3-122242E9AD43}" type="slidenum">
              <a:rPr kumimoji="1" lang="zh-CN" altLang="en-US" sz="1200"/>
              <a:pPr algn="r" defTabSz="457200"/>
              <a:t>22</a:t>
            </a:fld>
            <a:endParaRPr kumimoji="1"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a:ln/>
        </p:spPr>
      </p:sp>
      <p:sp>
        <p:nvSpPr>
          <p:cNvPr id="97282" name="Notes Placeholder 2"/>
          <p:cNvSpPr>
            <a:spLocks noGrp="1"/>
          </p:cNvSpPr>
          <p:nvPr>
            <p:ph type="body" idx="1"/>
          </p:nvPr>
        </p:nvSpPr>
        <p:spPr>
          <a:noFill/>
          <a:ln/>
        </p:spPr>
        <p:txBody>
          <a:bodyPr/>
          <a:lstStyle/>
          <a:p>
            <a:pPr defTabSz="457200">
              <a:spcBef>
                <a:spcPct val="0"/>
              </a:spcBef>
            </a:pPr>
            <a:endParaRPr kumimoji="1" lang="zh-CN" altLang="en-US" smtClean="0">
              <a:ea typeface="宋体" charset="-122"/>
            </a:endParaRPr>
          </a:p>
        </p:txBody>
      </p:sp>
      <p:sp>
        <p:nvSpPr>
          <p:cNvPr id="972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40B2D411-C855-4B3D-9C4B-67CADD0A4BE1}" type="slidenum">
              <a:rPr kumimoji="1" lang="zh-CN" altLang="en-US" sz="1200"/>
              <a:pPr algn="r" defTabSz="457200"/>
              <a:t>27</a:t>
            </a:fld>
            <a:endParaRPr kumimoji="1"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zh-CN" altLang="zh-CN" b="1" dirty="0" smtClean="0">
                <a:latin typeface="+mn-lt"/>
                <a:ea typeface="+mn-ea"/>
              </a:rPr>
              <a:t>五、经费预算</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创客空间预算经费</a:t>
            </a:r>
            <a:r>
              <a:rPr lang="en-US" altLang="zh-CN" dirty="0" smtClean="0">
                <a:latin typeface="+mn-lt"/>
                <a:ea typeface="+mn-ea"/>
              </a:rPr>
              <a:t>1200</a:t>
            </a:r>
            <a:r>
              <a:rPr lang="zh-CN" altLang="zh-CN" dirty="0" smtClean="0">
                <a:latin typeface="+mn-lt"/>
                <a:ea typeface="+mn-ea"/>
              </a:rPr>
              <a:t>万元，包括初期的固定资产建设费和常态性的运行经费。</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建设经费包括：⑴软硬件设施 （</a:t>
            </a:r>
            <a:r>
              <a:rPr lang="en-US" altLang="zh-CN" dirty="0" smtClean="0">
                <a:latin typeface="+mn-lt"/>
                <a:ea typeface="+mn-ea"/>
              </a:rPr>
              <a:t>500</a:t>
            </a:r>
            <a:r>
              <a:rPr lang="zh-CN" altLang="zh-CN" dirty="0" smtClean="0">
                <a:latin typeface="+mn-lt"/>
                <a:ea typeface="+mn-ea"/>
              </a:rPr>
              <a:t>万）：场地建设与设计费用，先进制造技术所需器材，视频会议系统与场地建设。（约</a:t>
            </a:r>
            <a:r>
              <a:rPr lang="en-US" altLang="zh-CN" dirty="0" smtClean="0">
                <a:latin typeface="+mn-lt"/>
                <a:ea typeface="+mn-ea"/>
              </a:rPr>
              <a:t>300</a:t>
            </a:r>
            <a:r>
              <a:rPr lang="zh-CN" altLang="zh-CN" dirty="0" smtClean="0">
                <a:latin typeface="+mn-lt"/>
                <a:ea typeface="+mn-ea"/>
              </a:rPr>
              <a:t>万）； ⑵信息平台开发费用 （约</a:t>
            </a:r>
            <a:r>
              <a:rPr lang="en-US" altLang="zh-CN" dirty="0" smtClean="0">
                <a:latin typeface="+mn-lt"/>
                <a:ea typeface="+mn-ea"/>
              </a:rPr>
              <a:t>200</a:t>
            </a:r>
            <a:r>
              <a:rPr lang="zh-CN" altLang="zh-CN" dirty="0" smtClean="0">
                <a:latin typeface="+mn-lt"/>
                <a:ea typeface="+mn-ea"/>
              </a:rPr>
              <a:t>～</a:t>
            </a:r>
            <a:r>
              <a:rPr lang="en-US" altLang="zh-CN" dirty="0" smtClean="0">
                <a:latin typeface="+mn-lt"/>
                <a:ea typeface="+mn-ea"/>
              </a:rPr>
              <a:t>300</a:t>
            </a:r>
            <a:r>
              <a:rPr lang="zh-CN" altLang="zh-CN" dirty="0" smtClean="0">
                <a:latin typeface="+mn-lt"/>
                <a:ea typeface="+mn-ea"/>
              </a:rPr>
              <a:t>万）：可帮助跨学科工作团队协作的信息交换系统；支持团队成果交易、调解冲突、记录创造性成果时序的过程监控与统计系统。用于分析团队行为与多种过程数据的数据挖掘技术，包括数据仓库的建设与维护。</a:t>
            </a:r>
            <a:endParaRPr lang="en-US" altLang="zh-CN" dirty="0" smtClean="0">
              <a:latin typeface="+mn-lt"/>
              <a:ea typeface="+mn-ea"/>
            </a:endParaRPr>
          </a:p>
          <a:p>
            <a:pPr>
              <a:defRPr/>
            </a:pPr>
            <a:r>
              <a:rPr lang="en-US" altLang="zh-CN" dirty="0" smtClean="0">
                <a:latin typeface="+mn-lt"/>
                <a:ea typeface="+mn-ea"/>
              </a:rPr>
              <a:t>    </a:t>
            </a:r>
            <a:r>
              <a:rPr lang="zh-CN" altLang="zh-CN" dirty="0" smtClean="0">
                <a:latin typeface="+mn-lt"/>
                <a:ea typeface="+mn-ea"/>
              </a:rPr>
              <a:t>运行经费：⑴ 常态性课程运行经费：消耗性器材费用，信息平台维护费用，专职行政助理薪资；驻校创客薪资与生活补助；国内外专家差旅费。 ⑵周期性国际创客交流活动：媒体宣传经费，场地租借费用，专家住宿与交通费用。</a:t>
            </a:r>
            <a:endParaRPr lang="en-US" altLang="zh-CN" dirty="0" smtClean="0">
              <a:latin typeface="+mn-lt"/>
              <a:ea typeface="+mn-ea"/>
            </a:endParaRPr>
          </a:p>
          <a:p>
            <a:pPr>
              <a:defRPr/>
            </a:pPr>
            <a:r>
              <a:rPr lang="en-US" altLang="zh-CN" dirty="0" smtClean="0">
                <a:latin typeface="+mn-lt"/>
                <a:ea typeface="+mn-ea"/>
              </a:rPr>
              <a:t>1</a:t>
            </a:r>
            <a:r>
              <a:rPr lang="zh-CN" altLang="zh-CN" dirty="0" smtClean="0">
                <a:latin typeface="+mn-lt"/>
                <a:ea typeface="+mn-ea"/>
              </a:rPr>
              <a:t>．建设经费（</a:t>
            </a:r>
            <a:r>
              <a:rPr lang="en-US" altLang="zh-CN" dirty="0" smtClean="0">
                <a:latin typeface="+mn-lt"/>
                <a:ea typeface="+mn-ea"/>
              </a:rPr>
              <a:t>600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a</a:t>
            </a:r>
            <a:r>
              <a:rPr lang="zh-CN" altLang="zh-CN" dirty="0" smtClean="0">
                <a:latin typeface="+mn-lt"/>
                <a:ea typeface="+mn-ea"/>
              </a:rPr>
              <a:t>．空间设计装修经费（</a:t>
            </a:r>
            <a:r>
              <a:rPr lang="en-US" altLang="zh-CN" dirty="0" smtClean="0">
                <a:latin typeface="+mn-lt"/>
                <a:ea typeface="+mn-ea"/>
              </a:rPr>
              <a:t>200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家具（</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智能空间（</a:t>
            </a:r>
            <a:r>
              <a:rPr lang="en-US" altLang="zh-CN" dirty="0" smtClean="0">
                <a:latin typeface="+mn-lt"/>
                <a:ea typeface="+mn-ea"/>
              </a:rPr>
              <a:t>80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装修人工（</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b</a:t>
            </a:r>
            <a:r>
              <a:rPr lang="zh-CN" altLang="zh-CN" dirty="0" smtClean="0">
                <a:latin typeface="+mn-lt"/>
                <a:ea typeface="+mn-ea"/>
              </a:rPr>
              <a:t>．硬件设备采购经费（</a:t>
            </a:r>
            <a:r>
              <a:rPr lang="en-US" altLang="zh-CN" dirty="0" smtClean="0">
                <a:latin typeface="+mn-lt"/>
                <a:ea typeface="+mn-ea"/>
              </a:rPr>
              <a:t>130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桌上型</a:t>
            </a:r>
            <a:r>
              <a:rPr lang="en-US" altLang="zh-CN" dirty="0" smtClean="0">
                <a:latin typeface="+mn-lt"/>
                <a:ea typeface="+mn-ea"/>
              </a:rPr>
              <a:t>3D</a:t>
            </a:r>
            <a:r>
              <a:rPr lang="zh-CN" altLang="zh-CN" dirty="0" smtClean="0">
                <a:latin typeface="+mn-lt"/>
                <a:ea typeface="+mn-ea"/>
              </a:rPr>
              <a:t>打印设备（</a:t>
            </a:r>
            <a:r>
              <a:rPr lang="en-US" altLang="zh-CN" dirty="0" smtClean="0">
                <a:latin typeface="+mn-lt"/>
                <a:ea typeface="+mn-ea"/>
              </a:rPr>
              <a:t>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电子元器件制作相关设备（</a:t>
            </a:r>
            <a:r>
              <a:rPr lang="en-US" altLang="zh-CN" dirty="0" smtClean="0">
                <a:latin typeface="+mn-lt"/>
                <a:ea typeface="+mn-ea"/>
              </a:rPr>
              <a:t>10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视频会议系统（</a:t>
            </a:r>
            <a:r>
              <a:rPr lang="en-US" altLang="zh-CN" dirty="0" smtClean="0">
                <a:latin typeface="+mn-lt"/>
                <a:ea typeface="+mn-ea"/>
              </a:rPr>
              <a:t>100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 </a:t>
            </a:r>
          </a:p>
          <a:p>
            <a:pPr>
              <a:defRPr/>
            </a:pPr>
            <a:r>
              <a:rPr lang="en-US" altLang="zh-CN" dirty="0" smtClean="0">
                <a:latin typeface="+mn-lt"/>
                <a:ea typeface="+mn-ea"/>
              </a:rPr>
              <a:t>c</a:t>
            </a:r>
            <a:r>
              <a:rPr lang="zh-CN" altLang="zh-CN" dirty="0" smtClean="0">
                <a:latin typeface="+mn-lt"/>
                <a:ea typeface="+mn-ea"/>
              </a:rPr>
              <a:t>．软件开发经费（</a:t>
            </a:r>
            <a:r>
              <a:rPr lang="en-US" altLang="zh-CN" dirty="0" smtClean="0">
                <a:latin typeface="+mn-lt"/>
                <a:ea typeface="+mn-ea"/>
              </a:rPr>
              <a:t>270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空间管理软件开发（</a:t>
            </a:r>
            <a:r>
              <a:rPr lang="en-US" altLang="zh-CN" dirty="0" smtClean="0">
                <a:latin typeface="+mn-lt"/>
                <a:ea typeface="+mn-ea"/>
              </a:rPr>
              <a:t>30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空间协同工作平台开发（</a:t>
            </a:r>
            <a:r>
              <a:rPr lang="en-US" altLang="zh-CN" dirty="0" smtClean="0">
                <a:latin typeface="+mn-lt"/>
                <a:ea typeface="+mn-ea"/>
              </a:rPr>
              <a:t>90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创客空间网站平台及数据库建设（</a:t>
            </a:r>
            <a:r>
              <a:rPr lang="en-US" altLang="zh-CN" dirty="0" smtClean="0">
                <a:latin typeface="+mn-lt"/>
                <a:ea typeface="+mn-ea"/>
              </a:rPr>
              <a:t>100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远程协作视频会议系统（</a:t>
            </a:r>
            <a:r>
              <a:rPr lang="en-US" altLang="zh-CN" dirty="0" smtClean="0">
                <a:latin typeface="+mn-lt"/>
                <a:ea typeface="+mn-ea"/>
              </a:rPr>
              <a:t>50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      </a:t>
            </a:r>
          </a:p>
          <a:p>
            <a:pPr>
              <a:defRPr/>
            </a:pPr>
            <a:r>
              <a:rPr lang="en-US" altLang="zh-CN" b="1" dirty="0" smtClean="0">
                <a:latin typeface="+mn-lt"/>
                <a:ea typeface="+mn-ea"/>
              </a:rPr>
              <a:t>2. </a:t>
            </a:r>
            <a:r>
              <a:rPr lang="zh-CN" altLang="zh-CN" b="1" dirty="0" smtClean="0">
                <a:latin typeface="+mn-lt"/>
                <a:ea typeface="+mn-ea"/>
              </a:rPr>
              <a:t>运行经费（</a:t>
            </a:r>
            <a:r>
              <a:rPr lang="en-US" altLang="zh-CN" b="1" dirty="0" smtClean="0">
                <a:latin typeface="+mn-lt"/>
                <a:ea typeface="+mn-ea"/>
              </a:rPr>
              <a:t>600</a:t>
            </a:r>
            <a:r>
              <a:rPr lang="zh-CN" altLang="zh-CN" b="1"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a</a:t>
            </a:r>
            <a:r>
              <a:rPr lang="zh-CN" altLang="zh-CN" dirty="0" smtClean="0">
                <a:latin typeface="+mn-lt"/>
                <a:ea typeface="+mn-ea"/>
              </a:rPr>
              <a:t>．基础开销经费（</a:t>
            </a:r>
            <a:r>
              <a:rPr lang="en-US" altLang="zh-CN" dirty="0" smtClean="0">
                <a:latin typeface="+mn-lt"/>
                <a:ea typeface="+mn-ea"/>
              </a:rPr>
              <a:t>105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物业、清洁及维护（</a:t>
            </a:r>
            <a:r>
              <a:rPr lang="en-US" altLang="zh-CN" dirty="0" smtClean="0">
                <a:latin typeface="+mn-lt"/>
                <a:ea typeface="+mn-ea"/>
              </a:rPr>
              <a:t>15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网络带宽（</a:t>
            </a:r>
            <a:r>
              <a:rPr lang="en-US" altLang="zh-CN" dirty="0" smtClean="0">
                <a:latin typeface="+mn-lt"/>
                <a:ea typeface="+mn-ea"/>
              </a:rPr>
              <a:t>10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创客空间网站平台及数据库建设维护费（</a:t>
            </a:r>
            <a:r>
              <a:rPr lang="en-US" altLang="zh-CN" dirty="0" smtClean="0">
                <a:latin typeface="+mn-lt"/>
                <a:ea typeface="+mn-ea"/>
              </a:rPr>
              <a:t>30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协同工作平台维护（</a:t>
            </a:r>
            <a:r>
              <a:rPr lang="en-US" altLang="zh-CN" dirty="0" smtClean="0">
                <a:latin typeface="+mn-lt"/>
                <a:ea typeface="+mn-ea"/>
              </a:rPr>
              <a:t>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相关工作人员（</a:t>
            </a:r>
            <a:r>
              <a:rPr lang="en-US" altLang="zh-CN" dirty="0" smtClean="0">
                <a:latin typeface="+mn-lt"/>
                <a:ea typeface="+mn-ea"/>
              </a:rPr>
              <a:t>30</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b</a:t>
            </a:r>
            <a:r>
              <a:rPr lang="zh-CN" altLang="zh-CN" dirty="0" smtClean="0">
                <a:latin typeface="+mn-lt"/>
                <a:ea typeface="+mn-ea"/>
              </a:rPr>
              <a:t>．创客课程经费（</a:t>
            </a:r>
            <a:r>
              <a:rPr lang="en-US" altLang="zh-CN" dirty="0" smtClean="0">
                <a:latin typeface="+mn-lt"/>
                <a:ea typeface="+mn-ea"/>
              </a:rPr>
              <a:t>220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本科生课程费用（</a:t>
            </a:r>
            <a:r>
              <a:rPr lang="en-US" altLang="zh-CN" dirty="0" smtClean="0">
                <a:latin typeface="+mn-lt"/>
                <a:ea typeface="+mn-ea"/>
              </a:rPr>
              <a:t>6*20=120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可支持每年</a:t>
            </a:r>
            <a:r>
              <a:rPr lang="en-US" altLang="zh-CN" dirty="0" smtClean="0">
                <a:latin typeface="+mn-lt"/>
                <a:ea typeface="+mn-ea"/>
              </a:rPr>
              <a:t>1/3</a:t>
            </a:r>
            <a:r>
              <a:rPr lang="zh-CN" altLang="zh-CN" dirty="0" smtClean="0">
                <a:latin typeface="+mn-lt"/>
                <a:ea typeface="+mn-ea"/>
              </a:rPr>
              <a:t>的本科生约</a:t>
            </a:r>
            <a:r>
              <a:rPr lang="en-US" altLang="zh-CN" dirty="0" smtClean="0">
                <a:latin typeface="+mn-lt"/>
                <a:ea typeface="+mn-ea"/>
              </a:rPr>
              <a:t>1200</a:t>
            </a:r>
            <a:r>
              <a:rPr lang="zh-CN" altLang="zh-CN" dirty="0" smtClean="0">
                <a:latin typeface="+mn-lt"/>
                <a:ea typeface="+mn-ea"/>
              </a:rPr>
              <a:t>名学生参与课程，每个课程</a:t>
            </a:r>
            <a:r>
              <a:rPr lang="en-US" altLang="zh-CN" dirty="0" smtClean="0">
                <a:latin typeface="+mn-lt"/>
                <a:ea typeface="+mn-ea"/>
              </a:rPr>
              <a:t>60</a:t>
            </a:r>
            <a:r>
              <a:rPr lang="zh-CN" altLang="zh-CN" dirty="0" smtClean="0">
                <a:latin typeface="+mn-lt"/>
                <a:ea typeface="+mn-ea"/>
              </a:rPr>
              <a:t>人，共开设</a:t>
            </a:r>
            <a:r>
              <a:rPr lang="en-US" altLang="zh-CN" dirty="0" smtClean="0">
                <a:latin typeface="+mn-lt"/>
                <a:ea typeface="+mn-ea"/>
              </a:rPr>
              <a:t>20</a:t>
            </a:r>
            <a:r>
              <a:rPr lang="zh-CN" altLang="zh-CN" dirty="0" smtClean="0">
                <a:latin typeface="+mn-lt"/>
                <a:ea typeface="+mn-ea"/>
              </a:rPr>
              <a:t>门课程，每门课程约</a:t>
            </a:r>
            <a:r>
              <a:rPr lang="en-US" altLang="zh-CN" dirty="0" smtClean="0">
                <a:latin typeface="+mn-lt"/>
                <a:ea typeface="+mn-ea"/>
              </a:rPr>
              <a:t>6</a:t>
            </a:r>
            <a:r>
              <a:rPr lang="zh-CN" altLang="zh-CN" dirty="0" smtClean="0">
                <a:latin typeface="+mn-lt"/>
                <a:ea typeface="+mn-ea"/>
              </a:rPr>
              <a:t>万（准备、资料、记录、数据、拍摄、设备、网站等投入）。</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硬件耗材经费（</a:t>
            </a:r>
            <a:r>
              <a:rPr lang="en-US" altLang="zh-CN" dirty="0" smtClean="0">
                <a:latin typeface="+mn-lt"/>
                <a:ea typeface="+mn-ea"/>
              </a:rPr>
              <a:t>5*20=100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每门课程平均耗材</a:t>
            </a:r>
            <a:r>
              <a:rPr lang="en-US" altLang="zh-CN" dirty="0" smtClean="0">
                <a:latin typeface="+mn-lt"/>
                <a:ea typeface="+mn-ea"/>
              </a:rPr>
              <a:t>5</a:t>
            </a:r>
            <a:r>
              <a:rPr lang="zh-CN" altLang="zh-CN" dirty="0" smtClean="0">
                <a:latin typeface="+mn-lt"/>
                <a:ea typeface="+mn-ea"/>
              </a:rPr>
              <a:t>万</a:t>
            </a:r>
            <a:endParaRPr lang="en-US" altLang="zh-CN" dirty="0" smtClean="0">
              <a:latin typeface="+mn-lt"/>
              <a:ea typeface="+mn-ea"/>
            </a:endParaRPr>
          </a:p>
          <a:p>
            <a:pPr>
              <a:defRPr/>
            </a:pPr>
            <a:r>
              <a:rPr lang="en-US" altLang="zh-CN" dirty="0" smtClean="0">
                <a:latin typeface="+mn-lt"/>
                <a:ea typeface="+mn-ea"/>
              </a:rPr>
              <a:t>c</a:t>
            </a:r>
            <a:r>
              <a:rPr lang="zh-CN" altLang="zh-CN" dirty="0" smtClean="0">
                <a:latin typeface="+mn-lt"/>
                <a:ea typeface="+mn-ea"/>
              </a:rPr>
              <a:t>．创客教育研究（</a:t>
            </a:r>
            <a:r>
              <a:rPr lang="en-US" altLang="zh-CN" dirty="0" smtClean="0">
                <a:latin typeface="+mn-lt"/>
                <a:ea typeface="+mn-ea"/>
              </a:rPr>
              <a:t>170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项目项目经费（</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国际创客驻校计划（</a:t>
            </a:r>
            <a:r>
              <a:rPr lang="en-US" altLang="zh-CN" dirty="0" smtClean="0">
                <a:latin typeface="+mn-lt"/>
                <a:ea typeface="+mn-ea"/>
              </a:rPr>
              <a:t>60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支持</a:t>
            </a:r>
            <a:r>
              <a:rPr lang="en-US" altLang="zh-CN" dirty="0" smtClean="0">
                <a:latin typeface="+mn-lt"/>
                <a:ea typeface="+mn-ea"/>
              </a:rPr>
              <a:t>12</a:t>
            </a:r>
            <a:r>
              <a:rPr lang="zh-CN" altLang="zh-CN" dirty="0" smtClean="0">
                <a:latin typeface="+mn-lt"/>
                <a:ea typeface="+mn-ea"/>
              </a:rPr>
              <a:t>名国外创客</a:t>
            </a:r>
            <a:r>
              <a:rPr lang="en-US" altLang="zh-CN" dirty="0" smtClean="0">
                <a:latin typeface="+mn-lt"/>
                <a:ea typeface="+mn-ea"/>
              </a:rPr>
              <a:t>5</a:t>
            </a:r>
            <a:r>
              <a:rPr lang="zh-CN" altLang="zh-CN" dirty="0" smtClean="0">
                <a:latin typeface="+mn-lt"/>
                <a:ea typeface="+mn-ea"/>
              </a:rPr>
              <a:t>万</a:t>
            </a:r>
            <a:r>
              <a:rPr lang="en-US" altLang="zh-CN" dirty="0" smtClean="0">
                <a:latin typeface="+mn-lt"/>
                <a:ea typeface="+mn-ea"/>
              </a:rPr>
              <a:t>/</a:t>
            </a:r>
            <a:r>
              <a:rPr lang="zh-CN" altLang="zh-CN" dirty="0" smtClean="0">
                <a:latin typeface="+mn-lt"/>
                <a:ea typeface="+mn-ea"/>
              </a:rPr>
              <a:t>人</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国内创客驻校计划（</a:t>
            </a:r>
            <a:r>
              <a:rPr lang="en-US" altLang="zh-CN" dirty="0" smtClean="0">
                <a:latin typeface="+mn-lt"/>
                <a:ea typeface="+mn-ea"/>
              </a:rPr>
              <a:t>50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支持</a:t>
            </a:r>
            <a:r>
              <a:rPr lang="en-US" altLang="zh-CN" dirty="0" smtClean="0">
                <a:latin typeface="+mn-lt"/>
                <a:ea typeface="+mn-ea"/>
              </a:rPr>
              <a:t>25</a:t>
            </a:r>
            <a:r>
              <a:rPr lang="zh-CN" altLang="zh-CN" dirty="0" smtClean="0">
                <a:latin typeface="+mn-lt"/>
                <a:ea typeface="+mn-ea"/>
              </a:rPr>
              <a:t>名国内创客</a:t>
            </a:r>
            <a:r>
              <a:rPr lang="en-US" altLang="zh-CN" dirty="0" smtClean="0">
                <a:latin typeface="+mn-lt"/>
                <a:ea typeface="+mn-ea"/>
              </a:rPr>
              <a:t>2</a:t>
            </a:r>
            <a:r>
              <a:rPr lang="zh-CN" altLang="zh-CN" dirty="0" smtClean="0">
                <a:latin typeface="+mn-lt"/>
                <a:ea typeface="+mn-ea"/>
              </a:rPr>
              <a:t>万</a:t>
            </a:r>
            <a:r>
              <a:rPr lang="en-US" altLang="zh-CN" dirty="0" smtClean="0">
                <a:latin typeface="+mn-lt"/>
                <a:ea typeface="+mn-ea"/>
              </a:rPr>
              <a:t>/</a:t>
            </a:r>
            <a:r>
              <a:rPr lang="zh-CN" altLang="zh-CN" dirty="0" smtClean="0">
                <a:latin typeface="+mn-lt"/>
                <a:ea typeface="+mn-ea"/>
              </a:rPr>
              <a:t>人</a:t>
            </a:r>
            <a:endParaRPr lang="en-US" altLang="zh-CN" dirty="0" smtClean="0">
              <a:latin typeface="+mn-lt"/>
              <a:ea typeface="+mn-ea"/>
            </a:endParaRPr>
          </a:p>
          <a:p>
            <a:pPr>
              <a:defRPr/>
            </a:pPr>
            <a:r>
              <a:rPr lang="en-US" altLang="zh-CN" dirty="0" smtClean="0">
                <a:latin typeface="+mn-lt"/>
                <a:ea typeface="+mn-ea"/>
              </a:rPr>
              <a:t>d</a:t>
            </a:r>
            <a:r>
              <a:rPr lang="zh-CN" altLang="zh-CN" dirty="0" smtClean="0">
                <a:latin typeface="+mn-lt"/>
                <a:ea typeface="+mn-ea"/>
              </a:rPr>
              <a:t>．创客马拉松大赛（</a:t>
            </a:r>
            <a:r>
              <a:rPr lang="en-US" altLang="zh-CN" dirty="0" smtClean="0">
                <a:latin typeface="+mn-lt"/>
                <a:ea typeface="+mn-ea"/>
              </a:rPr>
              <a:t>20</a:t>
            </a:r>
            <a:r>
              <a:rPr lang="zh-CN" altLang="zh-CN" dirty="0" smtClean="0">
                <a:latin typeface="+mn-lt"/>
                <a:ea typeface="+mn-ea"/>
              </a:rPr>
              <a:t>万</a:t>
            </a:r>
            <a:r>
              <a:rPr lang="en-US" altLang="zh-CN" dirty="0" smtClean="0">
                <a:latin typeface="+mn-lt"/>
                <a:ea typeface="+mn-ea"/>
              </a:rPr>
              <a:t>/</a:t>
            </a:r>
            <a:r>
              <a:rPr lang="zh-CN" altLang="zh-CN" dirty="0" smtClean="0">
                <a:latin typeface="+mn-lt"/>
                <a:ea typeface="+mn-ea"/>
              </a:rPr>
              <a:t>年）</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春秋两次</a:t>
            </a:r>
            <a:endParaRPr lang="en-US" altLang="zh-CN" dirty="0" smtClean="0">
              <a:latin typeface="+mn-lt"/>
              <a:ea typeface="+mn-ea"/>
            </a:endParaRPr>
          </a:p>
          <a:p>
            <a:pPr>
              <a:defRPr/>
            </a:pPr>
            <a:r>
              <a:rPr lang="en-US" altLang="zh-CN" dirty="0" smtClean="0">
                <a:latin typeface="+mn-lt"/>
                <a:ea typeface="+mn-ea"/>
              </a:rPr>
              <a:t>e</a:t>
            </a:r>
            <a:r>
              <a:rPr lang="zh-CN" altLang="zh-CN" dirty="0" smtClean="0">
                <a:latin typeface="+mn-lt"/>
                <a:ea typeface="+mn-ea"/>
              </a:rPr>
              <a:t>．优秀创客项目孵化计划（</a:t>
            </a:r>
            <a:r>
              <a:rPr lang="en-US" altLang="zh-CN" dirty="0" smtClean="0">
                <a:latin typeface="+mn-lt"/>
                <a:ea typeface="+mn-ea"/>
              </a:rPr>
              <a:t>85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种子资金支持（</a:t>
            </a:r>
            <a:r>
              <a:rPr lang="en-US" altLang="zh-CN" dirty="0" smtClean="0">
                <a:latin typeface="+mn-lt"/>
                <a:ea typeface="+mn-ea"/>
              </a:rPr>
              <a:t>5</a:t>
            </a:r>
            <a:r>
              <a:rPr lang="zh-CN" altLang="zh-CN" dirty="0" smtClean="0">
                <a:latin typeface="+mn-lt"/>
                <a:ea typeface="+mn-ea"/>
              </a:rPr>
              <a:t>万</a:t>
            </a:r>
            <a:r>
              <a:rPr lang="en-US" altLang="zh-CN" dirty="0" smtClean="0">
                <a:latin typeface="+mn-lt"/>
                <a:ea typeface="+mn-ea"/>
              </a:rPr>
              <a:t>*10=50</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创客培训讲座（</a:t>
            </a:r>
            <a:r>
              <a:rPr lang="en-US" altLang="zh-CN" dirty="0" smtClean="0">
                <a:latin typeface="+mn-lt"/>
                <a:ea typeface="+mn-ea"/>
              </a:rPr>
              <a:t>1</a:t>
            </a:r>
            <a:r>
              <a:rPr lang="zh-CN" altLang="zh-CN" dirty="0" smtClean="0">
                <a:latin typeface="+mn-lt"/>
                <a:ea typeface="+mn-ea"/>
              </a:rPr>
              <a:t>万</a:t>
            </a:r>
            <a:r>
              <a:rPr lang="en-US" altLang="zh-CN" dirty="0" smtClean="0">
                <a:latin typeface="+mn-lt"/>
                <a:ea typeface="+mn-ea"/>
              </a:rPr>
              <a:t>*25=25</a:t>
            </a:r>
            <a:r>
              <a:rPr lang="zh-CN" altLang="zh-CN" dirty="0" smtClean="0">
                <a:latin typeface="+mn-lt"/>
                <a:ea typeface="+mn-ea"/>
              </a:rPr>
              <a:t>万）</a:t>
            </a:r>
            <a:endParaRPr lang="en-US" altLang="zh-CN" dirty="0" smtClean="0">
              <a:latin typeface="+mn-lt"/>
              <a:ea typeface="+mn-ea"/>
            </a:endParaRPr>
          </a:p>
          <a:p>
            <a:pPr>
              <a:defRPr/>
            </a:pPr>
            <a:r>
              <a:rPr lang="zh-CN" altLang="zh-CN" dirty="0" smtClean="0">
                <a:latin typeface="+mn-lt"/>
                <a:ea typeface="+mn-ea"/>
              </a:rPr>
              <a:t>•</a:t>
            </a:r>
            <a:r>
              <a:rPr lang="en-US" altLang="zh-CN" dirty="0" smtClean="0">
                <a:latin typeface="+mn-lt"/>
                <a:ea typeface="+mn-ea"/>
              </a:rPr>
              <a:t>     </a:t>
            </a:r>
            <a:r>
              <a:rPr lang="zh-CN" altLang="zh-CN" dirty="0" smtClean="0">
                <a:latin typeface="+mn-lt"/>
                <a:ea typeface="+mn-ea"/>
              </a:rPr>
              <a:t>优秀孵化项目校外比赛支持（</a:t>
            </a:r>
            <a:r>
              <a:rPr lang="en-US" altLang="zh-CN" dirty="0" smtClean="0">
                <a:latin typeface="+mn-lt"/>
                <a:ea typeface="+mn-ea"/>
              </a:rPr>
              <a:t>1</a:t>
            </a:r>
            <a:r>
              <a:rPr lang="zh-CN" altLang="zh-CN" dirty="0" smtClean="0">
                <a:latin typeface="+mn-lt"/>
                <a:ea typeface="+mn-ea"/>
              </a:rPr>
              <a:t>万</a:t>
            </a:r>
            <a:r>
              <a:rPr lang="en-US" altLang="zh-CN" dirty="0" smtClean="0">
                <a:latin typeface="+mn-lt"/>
                <a:ea typeface="+mn-ea"/>
              </a:rPr>
              <a:t>*10=10</a:t>
            </a:r>
            <a:r>
              <a:rPr lang="zh-CN" altLang="zh-CN" dirty="0" smtClean="0">
                <a:latin typeface="+mn-lt"/>
                <a:ea typeface="+mn-ea"/>
              </a:rPr>
              <a:t>万）</a:t>
            </a:r>
            <a:endParaRPr lang="en-US" altLang="zh-CN" dirty="0">
              <a:latin typeface="+mn-lt"/>
              <a:ea typeface="+mn-ea"/>
            </a:endParaRPr>
          </a:p>
        </p:txBody>
      </p:sp>
      <p:sp>
        <p:nvSpPr>
          <p:cNvPr id="10035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1D5EC32-5319-4A96-A385-0B8C18F66146}" type="slidenum">
              <a:rPr kumimoji="1" lang="zh-CN" altLang="en-US" sz="1200"/>
              <a:pPr algn="r"/>
              <a:t>29</a:t>
            </a:fld>
            <a:endParaRPr kumimoji="1"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p:spPr>
        <p:txBody>
          <a:bodyPr/>
          <a:lstStyle/>
          <a:p>
            <a:r>
              <a:rPr lang="zh-CN" altLang="zh-CN" b="1" smtClean="0">
                <a:latin typeface="Calibri" pitchFamily="34" charset="0"/>
                <a:ea typeface="宋体" charset="-122"/>
              </a:rPr>
              <a:t>五、经费预算</a:t>
            </a:r>
            <a:endParaRPr lang="en-US" altLang="zh-CN" smtClean="0">
              <a:latin typeface="Calibri" pitchFamily="34" charset="0"/>
              <a:ea typeface="宋体" charset="-122"/>
            </a:endParaRPr>
          </a:p>
          <a:p>
            <a:r>
              <a:rPr lang="en-US" altLang="zh-CN" smtClean="0">
                <a:latin typeface="Calibri" pitchFamily="34" charset="0"/>
                <a:ea typeface="宋体" charset="-122"/>
              </a:rPr>
              <a:t>    </a:t>
            </a:r>
            <a:r>
              <a:rPr lang="zh-CN" altLang="zh-CN" smtClean="0">
                <a:latin typeface="Calibri" pitchFamily="34" charset="0"/>
                <a:ea typeface="宋体" charset="-122"/>
              </a:rPr>
              <a:t>创客空间预算经费</a:t>
            </a:r>
            <a:r>
              <a:rPr lang="en-US" altLang="zh-CN" smtClean="0">
                <a:latin typeface="Calibri" pitchFamily="34" charset="0"/>
                <a:ea typeface="宋体" charset="-122"/>
              </a:rPr>
              <a:t>1500</a:t>
            </a:r>
            <a:r>
              <a:rPr lang="zh-CN" altLang="zh-CN" smtClean="0">
                <a:latin typeface="Calibri" pitchFamily="34" charset="0"/>
                <a:ea typeface="宋体" charset="-122"/>
              </a:rPr>
              <a:t>万元，包括初期的固定资产建设费和常态性的运行经费。</a:t>
            </a:r>
            <a:endParaRPr lang="en-US" altLang="zh-CN" smtClean="0">
              <a:latin typeface="Calibri" pitchFamily="34" charset="0"/>
              <a:ea typeface="宋体" charset="-122"/>
            </a:endParaRPr>
          </a:p>
          <a:p>
            <a:pPr eaLnBrk="1" hangingPunct="1">
              <a:spcBef>
                <a:spcPct val="0"/>
              </a:spcBef>
            </a:pPr>
            <a:r>
              <a:rPr lang="en-US" altLang="zh-CN" smtClean="0">
                <a:latin typeface="Calibri" pitchFamily="34" charset="0"/>
                <a:ea typeface="宋体" charset="-122"/>
              </a:rPr>
              <a:t>    </a:t>
            </a:r>
            <a:r>
              <a:rPr lang="zh-CN" altLang="zh-CN" smtClean="0">
                <a:latin typeface="Calibri" pitchFamily="34" charset="0"/>
                <a:ea typeface="宋体" charset="-122"/>
              </a:rPr>
              <a:t>建设经费包括：⑴软硬件设施 ：场地建设与设计费用，先进制造技术所需器材，视频会议系统与场地建设。； ⑵信息平台开发费用：可帮助跨学科工作团队协作的信息交换系统；支持团队成果交易、调解冲突、记录创造性成果时序的过程监控与统计系统。用于分析团队行为与多种过程数据的数据挖掘技术，包括数据仓库的建设与维护。</a:t>
            </a:r>
            <a:r>
              <a:rPr lang="zh-CN" altLang="en-US" smtClean="0">
                <a:latin typeface="Calibri" pitchFamily="34" charset="0"/>
                <a:ea typeface="宋体" charset="-122"/>
              </a:rPr>
              <a:t>也包含分布于校园的开放空间建设。</a:t>
            </a:r>
            <a:endParaRPr lang="en-US" altLang="zh-CN" smtClean="0">
              <a:latin typeface="Calibri" pitchFamily="34" charset="0"/>
              <a:ea typeface="宋体" charset="-122"/>
            </a:endParaRPr>
          </a:p>
          <a:p>
            <a:r>
              <a:rPr lang="en-US" altLang="zh-CN" smtClean="0">
                <a:latin typeface="Calibri" pitchFamily="34" charset="0"/>
                <a:ea typeface="宋体" charset="-122"/>
              </a:rPr>
              <a:t>    </a:t>
            </a:r>
            <a:r>
              <a:rPr lang="zh-CN" altLang="zh-CN" smtClean="0">
                <a:latin typeface="Calibri" pitchFamily="34" charset="0"/>
                <a:ea typeface="宋体" charset="-122"/>
              </a:rPr>
              <a:t>运行经费：⑴ 常态性课程运行经费：消耗性器材费用，信息平台维护费用，专职行政助理薪资；驻校创客薪资与生活补助；国内外专家差旅费。 ⑵周期性国际创客交流活动：媒体宣传经费，场地租借费用，专家住宿与交通费用。</a:t>
            </a:r>
            <a:endParaRPr lang="en-US" altLang="zh-CN" smtClean="0">
              <a:latin typeface="Calibri" pitchFamily="34" charset="0"/>
              <a:ea typeface="宋体" charset="-122"/>
            </a:endParaRPr>
          </a:p>
          <a:p>
            <a:r>
              <a:rPr lang="en-US" altLang="zh-CN" smtClean="0">
                <a:latin typeface="Calibri" pitchFamily="34" charset="0"/>
                <a:ea typeface="宋体" charset="-122"/>
              </a:rPr>
              <a:t>1</a:t>
            </a:r>
            <a:r>
              <a:rPr lang="zh-CN" altLang="zh-CN" smtClean="0">
                <a:latin typeface="Calibri" pitchFamily="34" charset="0"/>
                <a:ea typeface="宋体" charset="-122"/>
              </a:rPr>
              <a:t>．建设经费（</a:t>
            </a:r>
            <a:r>
              <a:rPr lang="en-US" altLang="zh-CN" smtClean="0">
                <a:latin typeface="Calibri" pitchFamily="34" charset="0"/>
                <a:ea typeface="宋体" charset="-122"/>
              </a:rPr>
              <a:t>750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a</a:t>
            </a:r>
            <a:r>
              <a:rPr lang="zh-CN" altLang="zh-CN" smtClean="0">
                <a:latin typeface="Calibri" pitchFamily="34" charset="0"/>
                <a:ea typeface="宋体" charset="-122"/>
              </a:rPr>
              <a:t>．空间设计装修经费（</a:t>
            </a:r>
            <a:r>
              <a:rPr lang="en-US" altLang="zh-CN" smtClean="0">
                <a:latin typeface="Calibri" pitchFamily="34" charset="0"/>
                <a:ea typeface="宋体" charset="-122"/>
              </a:rPr>
              <a:t>200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家具（</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智能空间（</a:t>
            </a:r>
            <a:r>
              <a:rPr lang="en-US" altLang="zh-CN" smtClean="0">
                <a:latin typeface="Calibri" pitchFamily="34" charset="0"/>
                <a:ea typeface="宋体" charset="-122"/>
              </a:rPr>
              <a:t>80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装修人工（</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b</a:t>
            </a:r>
            <a:r>
              <a:rPr lang="zh-CN" altLang="zh-CN" smtClean="0">
                <a:latin typeface="Calibri" pitchFamily="34" charset="0"/>
                <a:ea typeface="宋体" charset="-122"/>
              </a:rPr>
              <a:t>．硬件设备采购经费（</a:t>
            </a:r>
            <a:r>
              <a:rPr lang="en-US" altLang="zh-CN" smtClean="0">
                <a:latin typeface="Calibri" pitchFamily="34" charset="0"/>
                <a:ea typeface="宋体" charset="-122"/>
              </a:rPr>
              <a:t>130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桌上型</a:t>
            </a:r>
            <a:r>
              <a:rPr lang="en-US" altLang="zh-CN" smtClean="0">
                <a:latin typeface="Calibri" pitchFamily="34" charset="0"/>
                <a:ea typeface="宋体" charset="-122"/>
              </a:rPr>
              <a:t>3D</a:t>
            </a:r>
            <a:r>
              <a:rPr lang="zh-CN" altLang="zh-CN" smtClean="0">
                <a:latin typeface="Calibri" pitchFamily="34" charset="0"/>
                <a:ea typeface="宋体" charset="-122"/>
              </a:rPr>
              <a:t>打印设备（</a:t>
            </a:r>
            <a:r>
              <a:rPr lang="en-US" altLang="zh-CN" smtClean="0">
                <a:latin typeface="Calibri" pitchFamily="34" charset="0"/>
                <a:ea typeface="宋体" charset="-122"/>
              </a:rPr>
              <a:t>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电子元器件制作相关设备（</a:t>
            </a:r>
            <a:r>
              <a:rPr lang="en-US" altLang="zh-CN" smtClean="0">
                <a:latin typeface="Calibri" pitchFamily="34" charset="0"/>
                <a:ea typeface="宋体" charset="-122"/>
              </a:rPr>
              <a:t>10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视频会议系统（</a:t>
            </a:r>
            <a:r>
              <a:rPr lang="en-US" altLang="zh-CN" smtClean="0">
                <a:latin typeface="Calibri" pitchFamily="34" charset="0"/>
                <a:ea typeface="宋体" charset="-122"/>
              </a:rPr>
              <a:t>150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c</a:t>
            </a:r>
            <a:r>
              <a:rPr lang="zh-CN" altLang="zh-CN" smtClean="0">
                <a:latin typeface="Calibri" pitchFamily="34" charset="0"/>
                <a:ea typeface="宋体" charset="-122"/>
              </a:rPr>
              <a:t>．软件开发经费（</a:t>
            </a:r>
            <a:r>
              <a:rPr lang="en-US" altLang="zh-CN" smtClean="0">
                <a:latin typeface="Calibri" pitchFamily="34" charset="0"/>
                <a:ea typeface="宋体" charset="-122"/>
              </a:rPr>
              <a:t>270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空间管理软件开发（</a:t>
            </a:r>
            <a:r>
              <a:rPr lang="en-US" altLang="zh-CN" smtClean="0">
                <a:latin typeface="Calibri" pitchFamily="34" charset="0"/>
                <a:ea typeface="宋体" charset="-122"/>
              </a:rPr>
              <a:t>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空间协同工作平台开发（</a:t>
            </a:r>
            <a:r>
              <a:rPr lang="en-US" altLang="zh-CN" smtClean="0">
                <a:latin typeface="Calibri" pitchFamily="34" charset="0"/>
                <a:ea typeface="宋体" charset="-122"/>
              </a:rPr>
              <a:t>90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创客空间网站平台及数据库建设（</a:t>
            </a:r>
            <a:r>
              <a:rPr lang="en-US" altLang="zh-CN" smtClean="0">
                <a:latin typeface="Calibri" pitchFamily="34" charset="0"/>
                <a:ea typeface="宋体" charset="-122"/>
              </a:rPr>
              <a:t>100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远程协作视频会议系统（</a:t>
            </a:r>
            <a:r>
              <a:rPr lang="en-US" altLang="zh-CN" smtClean="0">
                <a:latin typeface="Calibri" pitchFamily="34" charset="0"/>
                <a:ea typeface="宋体" charset="-122"/>
              </a:rPr>
              <a:t>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d. </a:t>
            </a:r>
            <a:r>
              <a:rPr lang="zh-CN" altLang="en-US" smtClean="0">
                <a:latin typeface="Calibri" pitchFamily="34" charset="0"/>
                <a:ea typeface="宋体" charset="-122"/>
              </a:rPr>
              <a:t>校园开放空间（</a:t>
            </a:r>
            <a:r>
              <a:rPr lang="en-US" altLang="zh-CN" smtClean="0">
                <a:latin typeface="Calibri" pitchFamily="34" charset="0"/>
                <a:ea typeface="宋体" charset="-122"/>
              </a:rPr>
              <a:t>200</a:t>
            </a:r>
            <a:r>
              <a:rPr lang="zh-CN" altLang="en-US" smtClean="0">
                <a:latin typeface="Calibri" pitchFamily="34" charset="0"/>
                <a:ea typeface="宋体" charset="-122"/>
              </a:rPr>
              <a:t>万）</a:t>
            </a:r>
            <a:endParaRPr lang="en-US" altLang="zh-CN" smtClean="0">
              <a:latin typeface="Calibri" pitchFamily="34" charset="0"/>
              <a:ea typeface="宋体" charset="-122"/>
            </a:endParaRPr>
          </a:p>
          <a:p>
            <a:pPr eaLnBrk="1" hangingPunct="1">
              <a:spcBef>
                <a:spcPct val="0"/>
              </a:spcBef>
            </a:pPr>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en-US" smtClean="0">
                <a:latin typeface="Calibri" pitchFamily="34" charset="0"/>
                <a:ea typeface="宋体" charset="-122"/>
              </a:rPr>
              <a:t>开放</a:t>
            </a:r>
            <a:r>
              <a:rPr lang="zh-CN" altLang="zh-CN" smtClean="0">
                <a:latin typeface="Calibri" pitchFamily="34" charset="0"/>
                <a:ea typeface="宋体" charset="-122"/>
              </a:rPr>
              <a:t>空间</a:t>
            </a:r>
            <a:r>
              <a:rPr lang="zh-CN" altLang="en-US" smtClean="0">
                <a:latin typeface="Calibri" pitchFamily="34" charset="0"/>
                <a:ea typeface="宋体" charset="-122"/>
              </a:rPr>
              <a:t>改造</a:t>
            </a:r>
            <a:r>
              <a:rPr lang="zh-CN" altLang="zh-CN" smtClean="0">
                <a:latin typeface="Calibri" pitchFamily="34" charset="0"/>
                <a:ea typeface="宋体" charset="-122"/>
              </a:rPr>
              <a:t>（</a:t>
            </a:r>
            <a:r>
              <a:rPr lang="en-US" altLang="zh-CN" smtClean="0">
                <a:latin typeface="Calibri" pitchFamily="34" charset="0"/>
                <a:ea typeface="宋体" charset="-122"/>
              </a:rPr>
              <a:t>20</a:t>
            </a:r>
            <a:r>
              <a:rPr lang="zh-CN" altLang="zh-CN" smtClean="0">
                <a:latin typeface="Calibri" pitchFamily="34" charset="0"/>
                <a:ea typeface="宋体" charset="-122"/>
              </a:rPr>
              <a:t>万</a:t>
            </a:r>
            <a:r>
              <a:rPr lang="en-US" altLang="zh-CN" smtClean="0">
                <a:latin typeface="Calibri" pitchFamily="34" charset="0"/>
                <a:ea typeface="宋体" charset="-122"/>
              </a:rPr>
              <a:t>*10</a:t>
            </a:r>
            <a:r>
              <a:rPr lang="zh-CN" altLang="zh-CN" smtClean="0">
                <a:latin typeface="Calibri" pitchFamily="34" charset="0"/>
                <a:ea typeface="宋体" charset="-122"/>
              </a:rPr>
              <a:t>）</a:t>
            </a:r>
            <a:endParaRPr lang="en-US" altLang="zh-CN" smtClean="0">
              <a:latin typeface="Calibri" pitchFamily="34" charset="0"/>
              <a:ea typeface="宋体" charset="-122"/>
            </a:endParaRPr>
          </a:p>
          <a:p>
            <a:endParaRPr lang="en-US" altLang="zh-CN" smtClean="0">
              <a:latin typeface="Calibri" pitchFamily="34" charset="0"/>
              <a:ea typeface="宋体" charset="-122"/>
            </a:endParaRPr>
          </a:p>
          <a:p>
            <a:r>
              <a:rPr lang="en-US" altLang="zh-CN" smtClean="0">
                <a:latin typeface="Calibri" pitchFamily="34" charset="0"/>
                <a:ea typeface="宋体" charset="-122"/>
              </a:rPr>
              <a:t>      </a:t>
            </a:r>
          </a:p>
          <a:p>
            <a:r>
              <a:rPr lang="en-US" altLang="zh-CN" b="1" smtClean="0">
                <a:latin typeface="Calibri" pitchFamily="34" charset="0"/>
                <a:ea typeface="宋体" charset="-122"/>
              </a:rPr>
              <a:t>2. </a:t>
            </a:r>
            <a:r>
              <a:rPr lang="zh-CN" altLang="zh-CN" b="1" smtClean="0">
                <a:latin typeface="Calibri" pitchFamily="34" charset="0"/>
                <a:ea typeface="宋体" charset="-122"/>
              </a:rPr>
              <a:t>运行经费（</a:t>
            </a:r>
            <a:r>
              <a:rPr lang="en-US" altLang="zh-CN" b="1" smtClean="0">
                <a:latin typeface="Calibri" pitchFamily="34" charset="0"/>
                <a:ea typeface="宋体" charset="-122"/>
              </a:rPr>
              <a:t>750</a:t>
            </a:r>
            <a:r>
              <a:rPr lang="zh-CN" altLang="zh-CN" b="1"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a</a:t>
            </a:r>
            <a:r>
              <a:rPr lang="zh-CN" altLang="zh-CN" smtClean="0">
                <a:latin typeface="Calibri" pitchFamily="34" charset="0"/>
                <a:ea typeface="宋体" charset="-122"/>
              </a:rPr>
              <a:t>．基础开销经费（</a:t>
            </a:r>
            <a:r>
              <a:rPr lang="en-US" altLang="zh-CN" smtClean="0">
                <a:latin typeface="Calibri" pitchFamily="34" charset="0"/>
                <a:ea typeface="宋体" charset="-122"/>
              </a:rPr>
              <a:t>105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物业、清洁及维护（</a:t>
            </a:r>
            <a:r>
              <a:rPr lang="en-US" altLang="zh-CN" smtClean="0">
                <a:latin typeface="Calibri" pitchFamily="34" charset="0"/>
                <a:ea typeface="宋体" charset="-122"/>
              </a:rPr>
              <a:t>15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网络带宽（</a:t>
            </a:r>
            <a:r>
              <a:rPr lang="en-US" altLang="zh-CN" smtClean="0">
                <a:latin typeface="Calibri" pitchFamily="34" charset="0"/>
                <a:ea typeface="宋体" charset="-122"/>
              </a:rPr>
              <a:t>10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创客空间网站平台及数据库建设维护费（</a:t>
            </a:r>
            <a:r>
              <a:rPr lang="en-US" altLang="zh-CN" smtClean="0">
                <a:latin typeface="Calibri" pitchFamily="34" charset="0"/>
                <a:ea typeface="宋体" charset="-122"/>
              </a:rPr>
              <a:t>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协同工作平台维护（</a:t>
            </a:r>
            <a:r>
              <a:rPr lang="en-US" altLang="zh-CN" smtClean="0">
                <a:latin typeface="Calibri" pitchFamily="34" charset="0"/>
                <a:ea typeface="宋体" charset="-122"/>
              </a:rPr>
              <a:t>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相关工作人员（</a:t>
            </a:r>
            <a:r>
              <a:rPr lang="en-US" altLang="zh-CN" smtClean="0">
                <a:latin typeface="Calibri" pitchFamily="34" charset="0"/>
                <a:ea typeface="宋体" charset="-122"/>
              </a:rPr>
              <a:t>30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b</a:t>
            </a:r>
            <a:r>
              <a:rPr lang="zh-CN" altLang="zh-CN" smtClean="0">
                <a:latin typeface="Calibri" pitchFamily="34" charset="0"/>
                <a:ea typeface="宋体" charset="-122"/>
              </a:rPr>
              <a:t>．创客课程经费（</a:t>
            </a:r>
            <a:r>
              <a:rPr lang="en-US" altLang="zh-CN" smtClean="0">
                <a:latin typeface="Calibri" pitchFamily="34" charset="0"/>
                <a:ea typeface="宋体" charset="-122"/>
              </a:rPr>
              <a:t>220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本科生课程费用（</a:t>
            </a:r>
            <a:r>
              <a:rPr lang="en-US" altLang="zh-CN" smtClean="0">
                <a:latin typeface="Calibri" pitchFamily="34" charset="0"/>
                <a:ea typeface="宋体" charset="-122"/>
              </a:rPr>
              <a:t>6*20=120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可支持每年</a:t>
            </a:r>
            <a:r>
              <a:rPr lang="en-US" altLang="zh-CN" smtClean="0">
                <a:latin typeface="Calibri" pitchFamily="34" charset="0"/>
                <a:ea typeface="宋体" charset="-122"/>
              </a:rPr>
              <a:t>1/3</a:t>
            </a:r>
            <a:r>
              <a:rPr lang="zh-CN" altLang="zh-CN" smtClean="0">
                <a:latin typeface="Calibri" pitchFamily="34" charset="0"/>
                <a:ea typeface="宋体" charset="-122"/>
              </a:rPr>
              <a:t>的本科生约</a:t>
            </a:r>
            <a:r>
              <a:rPr lang="en-US" altLang="zh-CN" smtClean="0">
                <a:latin typeface="Calibri" pitchFamily="34" charset="0"/>
                <a:ea typeface="宋体" charset="-122"/>
              </a:rPr>
              <a:t>1200</a:t>
            </a:r>
            <a:r>
              <a:rPr lang="zh-CN" altLang="zh-CN" smtClean="0">
                <a:latin typeface="Calibri" pitchFamily="34" charset="0"/>
                <a:ea typeface="宋体" charset="-122"/>
              </a:rPr>
              <a:t>名学生参与课程，每个课程</a:t>
            </a:r>
            <a:r>
              <a:rPr lang="en-US" altLang="zh-CN" smtClean="0">
                <a:latin typeface="Calibri" pitchFamily="34" charset="0"/>
                <a:ea typeface="宋体" charset="-122"/>
              </a:rPr>
              <a:t>60</a:t>
            </a:r>
            <a:r>
              <a:rPr lang="zh-CN" altLang="zh-CN" smtClean="0">
                <a:latin typeface="Calibri" pitchFamily="34" charset="0"/>
                <a:ea typeface="宋体" charset="-122"/>
              </a:rPr>
              <a:t>人，共开设</a:t>
            </a:r>
            <a:r>
              <a:rPr lang="en-US" altLang="zh-CN" smtClean="0">
                <a:latin typeface="Calibri" pitchFamily="34" charset="0"/>
                <a:ea typeface="宋体" charset="-122"/>
              </a:rPr>
              <a:t>20</a:t>
            </a:r>
            <a:r>
              <a:rPr lang="zh-CN" altLang="zh-CN" smtClean="0">
                <a:latin typeface="Calibri" pitchFamily="34" charset="0"/>
                <a:ea typeface="宋体" charset="-122"/>
              </a:rPr>
              <a:t>门课程，每门课程约</a:t>
            </a:r>
            <a:r>
              <a:rPr lang="en-US" altLang="zh-CN" smtClean="0">
                <a:latin typeface="Calibri" pitchFamily="34" charset="0"/>
                <a:ea typeface="宋体" charset="-122"/>
              </a:rPr>
              <a:t>6</a:t>
            </a:r>
            <a:r>
              <a:rPr lang="zh-CN" altLang="zh-CN" smtClean="0">
                <a:latin typeface="Calibri" pitchFamily="34" charset="0"/>
                <a:ea typeface="宋体" charset="-122"/>
              </a:rPr>
              <a:t>万（准备、资料、记录、数据、拍摄、设备、网站等投入）。</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硬件耗材经费（</a:t>
            </a:r>
            <a:r>
              <a:rPr lang="en-US" altLang="zh-CN" smtClean="0">
                <a:latin typeface="Calibri" pitchFamily="34" charset="0"/>
                <a:ea typeface="宋体" charset="-122"/>
              </a:rPr>
              <a:t>5*20=100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每门课程平均耗材</a:t>
            </a:r>
            <a:r>
              <a:rPr lang="en-US" altLang="zh-CN" smtClean="0">
                <a:latin typeface="Calibri" pitchFamily="34" charset="0"/>
                <a:ea typeface="宋体" charset="-122"/>
              </a:rPr>
              <a:t>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en-US" altLang="zh-CN" smtClean="0">
                <a:latin typeface="Calibri" pitchFamily="34" charset="0"/>
                <a:ea typeface="宋体" charset="-122"/>
              </a:rPr>
              <a:t>c</a:t>
            </a:r>
            <a:r>
              <a:rPr lang="zh-CN" altLang="zh-CN" smtClean="0">
                <a:latin typeface="Calibri" pitchFamily="34" charset="0"/>
                <a:ea typeface="宋体" charset="-122"/>
              </a:rPr>
              <a:t>．创客教育研究（</a:t>
            </a:r>
            <a:r>
              <a:rPr lang="en-US" altLang="zh-CN" smtClean="0">
                <a:latin typeface="Calibri" pitchFamily="34" charset="0"/>
                <a:ea typeface="宋体" charset="-122"/>
              </a:rPr>
              <a:t>170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项目项目经费（</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国际创客驻校计划（</a:t>
            </a:r>
            <a:r>
              <a:rPr lang="en-US" altLang="zh-CN" smtClean="0">
                <a:latin typeface="Calibri" pitchFamily="34" charset="0"/>
                <a:ea typeface="宋体" charset="-122"/>
              </a:rPr>
              <a:t>60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支持</a:t>
            </a:r>
            <a:r>
              <a:rPr lang="en-US" altLang="zh-CN" smtClean="0">
                <a:latin typeface="Calibri" pitchFamily="34" charset="0"/>
                <a:ea typeface="宋体" charset="-122"/>
              </a:rPr>
              <a:t>12</a:t>
            </a:r>
            <a:r>
              <a:rPr lang="zh-CN" altLang="zh-CN" smtClean="0">
                <a:latin typeface="Calibri" pitchFamily="34" charset="0"/>
                <a:ea typeface="宋体" charset="-122"/>
              </a:rPr>
              <a:t>名国外创客</a:t>
            </a:r>
            <a:r>
              <a:rPr lang="en-US" altLang="zh-CN" smtClean="0">
                <a:latin typeface="Calibri" pitchFamily="34" charset="0"/>
                <a:ea typeface="宋体" charset="-122"/>
              </a:rPr>
              <a:t>5</a:t>
            </a:r>
            <a:r>
              <a:rPr lang="zh-CN" altLang="zh-CN" smtClean="0">
                <a:latin typeface="Calibri" pitchFamily="34" charset="0"/>
                <a:ea typeface="宋体" charset="-122"/>
              </a:rPr>
              <a:t>万</a:t>
            </a:r>
            <a:r>
              <a:rPr lang="en-US" altLang="zh-CN" smtClean="0">
                <a:latin typeface="Calibri" pitchFamily="34" charset="0"/>
                <a:ea typeface="宋体" charset="-122"/>
              </a:rPr>
              <a:t>/</a:t>
            </a:r>
            <a:r>
              <a:rPr lang="zh-CN" altLang="zh-CN" smtClean="0">
                <a:latin typeface="Calibri" pitchFamily="34" charset="0"/>
                <a:ea typeface="宋体" charset="-122"/>
              </a:rPr>
              <a:t>人</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国内创客驻校计划（</a:t>
            </a:r>
            <a:r>
              <a:rPr lang="en-US" altLang="zh-CN" smtClean="0">
                <a:latin typeface="Calibri" pitchFamily="34" charset="0"/>
                <a:ea typeface="宋体" charset="-122"/>
              </a:rPr>
              <a:t>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支持</a:t>
            </a:r>
            <a:r>
              <a:rPr lang="en-US" altLang="zh-CN" smtClean="0">
                <a:latin typeface="Calibri" pitchFamily="34" charset="0"/>
                <a:ea typeface="宋体" charset="-122"/>
              </a:rPr>
              <a:t>25</a:t>
            </a:r>
            <a:r>
              <a:rPr lang="zh-CN" altLang="zh-CN" smtClean="0">
                <a:latin typeface="Calibri" pitchFamily="34" charset="0"/>
                <a:ea typeface="宋体" charset="-122"/>
              </a:rPr>
              <a:t>名国内创客</a:t>
            </a:r>
            <a:r>
              <a:rPr lang="en-US" altLang="zh-CN" smtClean="0">
                <a:latin typeface="Calibri" pitchFamily="34" charset="0"/>
                <a:ea typeface="宋体" charset="-122"/>
              </a:rPr>
              <a:t>2</a:t>
            </a:r>
            <a:r>
              <a:rPr lang="zh-CN" altLang="zh-CN" smtClean="0">
                <a:latin typeface="Calibri" pitchFamily="34" charset="0"/>
                <a:ea typeface="宋体" charset="-122"/>
              </a:rPr>
              <a:t>万</a:t>
            </a:r>
            <a:r>
              <a:rPr lang="en-US" altLang="zh-CN" smtClean="0">
                <a:latin typeface="Calibri" pitchFamily="34" charset="0"/>
                <a:ea typeface="宋体" charset="-122"/>
              </a:rPr>
              <a:t>/</a:t>
            </a:r>
            <a:r>
              <a:rPr lang="zh-CN" altLang="zh-CN" smtClean="0">
                <a:latin typeface="Calibri" pitchFamily="34" charset="0"/>
                <a:ea typeface="宋体" charset="-122"/>
              </a:rPr>
              <a:t>人</a:t>
            </a:r>
            <a:endParaRPr lang="en-US" altLang="zh-CN" smtClean="0">
              <a:latin typeface="Calibri" pitchFamily="34" charset="0"/>
              <a:ea typeface="宋体" charset="-122"/>
            </a:endParaRPr>
          </a:p>
          <a:p>
            <a:r>
              <a:rPr lang="en-US" altLang="zh-CN" smtClean="0">
                <a:latin typeface="Calibri" pitchFamily="34" charset="0"/>
                <a:ea typeface="宋体" charset="-122"/>
              </a:rPr>
              <a:t>d</a:t>
            </a:r>
            <a:r>
              <a:rPr lang="zh-CN" altLang="zh-CN" smtClean="0">
                <a:latin typeface="Calibri" pitchFamily="34" charset="0"/>
                <a:ea typeface="宋体" charset="-122"/>
              </a:rPr>
              <a:t>．创客马拉松大赛（</a:t>
            </a:r>
            <a:r>
              <a:rPr lang="en-US" altLang="zh-CN" smtClean="0">
                <a:latin typeface="Calibri" pitchFamily="34" charset="0"/>
                <a:ea typeface="宋体" charset="-122"/>
              </a:rPr>
              <a:t>20</a:t>
            </a:r>
            <a:r>
              <a:rPr lang="zh-CN" altLang="zh-CN" smtClean="0">
                <a:latin typeface="Calibri" pitchFamily="34" charset="0"/>
                <a:ea typeface="宋体" charset="-122"/>
              </a:rPr>
              <a:t>万</a:t>
            </a:r>
            <a:r>
              <a:rPr lang="en-US" altLang="zh-CN" smtClean="0">
                <a:latin typeface="Calibri" pitchFamily="34" charset="0"/>
                <a:ea typeface="宋体" charset="-122"/>
              </a:rPr>
              <a:t>/</a:t>
            </a:r>
            <a:r>
              <a:rPr lang="zh-CN" altLang="zh-CN" smtClean="0">
                <a:latin typeface="Calibri" pitchFamily="34" charset="0"/>
                <a:ea typeface="宋体" charset="-122"/>
              </a:rPr>
              <a:t>年）</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春秋两次</a:t>
            </a:r>
            <a:endParaRPr lang="en-US" altLang="zh-CN" smtClean="0">
              <a:latin typeface="Calibri" pitchFamily="34" charset="0"/>
              <a:ea typeface="宋体" charset="-122"/>
            </a:endParaRPr>
          </a:p>
          <a:p>
            <a:r>
              <a:rPr lang="en-US" altLang="zh-CN" smtClean="0">
                <a:latin typeface="Calibri" pitchFamily="34" charset="0"/>
                <a:ea typeface="宋体" charset="-122"/>
              </a:rPr>
              <a:t>e</a:t>
            </a:r>
            <a:r>
              <a:rPr lang="zh-CN" altLang="zh-CN" smtClean="0">
                <a:latin typeface="Calibri" pitchFamily="34" charset="0"/>
                <a:ea typeface="宋体" charset="-122"/>
              </a:rPr>
              <a:t>．优秀创客项目孵化计划（</a:t>
            </a:r>
            <a:r>
              <a:rPr lang="en-US" altLang="zh-CN" smtClean="0">
                <a:latin typeface="Calibri" pitchFamily="34" charset="0"/>
                <a:ea typeface="宋体" charset="-122"/>
              </a:rPr>
              <a:t>85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种子资金支持（</a:t>
            </a:r>
            <a:r>
              <a:rPr lang="en-US" altLang="zh-CN" smtClean="0">
                <a:latin typeface="Calibri" pitchFamily="34" charset="0"/>
                <a:ea typeface="宋体" charset="-122"/>
              </a:rPr>
              <a:t>5</a:t>
            </a:r>
            <a:r>
              <a:rPr lang="zh-CN" altLang="zh-CN" smtClean="0">
                <a:latin typeface="Calibri" pitchFamily="34" charset="0"/>
                <a:ea typeface="宋体" charset="-122"/>
              </a:rPr>
              <a:t>万</a:t>
            </a:r>
            <a:r>
              <a:rPr lang="en-US" altLang="zh-CN" smtClean="0">
                <a:latin typeface="Calibri" pitchFamily="34" charset="0"/>
                <a:ea typeface="宋体" charset="-122"/>
              </a:rPr>
              <a:t>*10=50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创客培训讲座（</a:t>
            </a:r>
            <a:r>
              <a:rPr lang="en-US" altLang="zh-CN" smtClean="0">
                <a:latin typeface="Calibri" pitchFamily="34" charset="0"/>
                <a:ea typeface="宋体" charset="-122"/>
              </a:rPr>
              <a:t>1</a:t>
            </a:r>
            <a:r>
              <a:rPr lang="zh-CN" altLang="zh-CN" smtClean="0">
                <a:latin typeface="Calibri" pitchFamily="34" charset="0"/>
                <a:ea typeface="宋体" charset="-122"/>
              </a:rPr>
              <a:t>万</a:t>
            </a:r>
            <a:r>
              <a:rPr lang="en-US" altLang="zh-CN" smtClean="0">
                <a:latin typeface="Calibri" pitchFamily="34" charset="0"/>
                <a:ea typeface="宋体" charset="-122"/>
              </a:rPr>
              <a:t>*25=25</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zh-CN" smtClean="0">
                <a:latin typeface="Calibri" pitchFamily="34" charset="0"/>
                <a:ea typeface="宋体" charset="-122"/>
              </a:rPr>
              <a:t>优秀孵化项目校外比赛支持（</a:t>
            </a:r>
            <a:r>
              <a:rPr lang="en-US" altLang="zh-CN" smtClean="0">
                <a:latin typeface="Calibri" pitchFamily="34" charset="0"/>
                <a:ea typeface="宋体" charset="-122"/>
              </a:rPr>
              <a:t>1</a:t>
            </a:r>
            <a:r>
              <a:rPr lang="zh-CN" altLang="zh-CN" smtClean="0">
                <a:latin typeface="Calibri" pitchFamily="34" charset="0"/>
                <a:ea typeface="宋体" charset="-122"/>
              </a:rPr>
              <a:t>万</a:t>
            </a:r>
            <a:r>
              <a:rPr lang="en-US" altLang="zh-CN" smtClean="0">
                <a:latin typeface="Calibri" pitchFamily="34" charset="0"/>
                <a:ea typeface="宋体" charset="-122"/>
              </a:rPr>
              <a:t>*10=10</a:t>
            </a:r>
            <a:r>
              <a:rPr lang="zh-CN" altLang="zh-CN" smtClean="0">
                <a:latin typeface="Calibri" pitchFamily="34" charset="0"/>
                <a:ea typeface="宋体" charset="-122"/>
              </a:rPr>
              <a:t>万）</a:t>
            </a:r>
            <a:endParaRPr lang="en-US" altLang="zh-CN" smtClean="0">
              <a:latin typeface="Calibri" pitchFamily="34" charset="0"/>
              <a:ea typeface="宋体" charset="-122"/>
            </a:endParaRPr>
          </a:p>
          <a:p>
            <a:pPr eaLnBrk="1" hangingPunct="1">
              <a:spcBef>
                <a:spcPct val="0"/>
              </a:spcBef>
            </a:pPr>
            <a:r>
              <a:rPr lang="en-US" altLang="zh-CN" smtClean="0">
                <a:latin typeface="Calibri" pitchFamily="34" charset="0"/>
                <a:ea typeface="宋体" charset="-122"/>
              </a:rPr>
              <a:t>F</a:t>
            </a:r>
            <a:r>
              <a:rPr lang="zh-CN" altLang="zh-CN" smtClean="0">
                <a:latin typeface="Calibri" pitchFamily="34" charset="0"/>
                <a:ea typeface="宋体" charset="-122"/>
              </a:rPr>
              <a:t>．</a:t>
            </a:r>
            <a:r>
              <a:rPr lang="zh-CN" altLang="en-US" smtClean="0">
                <a:latin typeface="Calibri" pitchFamily="34" charset="0"/>
                <a:ea typeface="宋体" charset="-122"/>
              </a:rPr>
              <a:t>校园开放空间支持</a:t>
            </a:r>
            <a:r>
              <a:rPr lang="zh-CN" altLang="zh-CN" smtClean="0">
                <a:latin typeface="Calibri" pitchFamily="34" charset="0"/>
                <a:ea typeface="宋体" charset="-122"/>
              </a:rPr>
              <a:t>计划（</a:t>
            </a:r>
            <a:r>
              <a:rPr lang="en-US" altLang="zh-CN" smtClean="0">
                <a:latin typeface="Calibri" pitchFamily="34" charset="0"/>
                <a:ea typeface="宋体" charset="-122"/>
              </a:rPr>
              <a:t>150</a:t>
            </a:r>
            <a:r>
              <a:rPr lang="zh-CN" altLang="zh-CN" smtClean="0">
                <a:latin typeface="Calibri" pitchFamily="34" charset="0"/>
                <a:ea typeface="宋体" charset="-122"/>
              </a:rPr>
              <a:t>万）</a:t>
            </a:r>
            <a:endParaRPr lang="en-US" altLang="zh-CN" smtClean="0">
              <a:latin typeface="Calibri" pitchFamily="34" charset="0"/>
              <a:ea typeface="宋体" charset="-122"/>
            </a:endParaRPr>
          </a:p>
          <a:p>
            <a:pPr eaLnBrk="1" hangingPunct="1">
              <a:spcBef>
                <a:spcPct val="0"/>
              </a:spcBef>
            </a:pPr>
            <a:r>
              <a:rPr lang="zh-CN" altLang="zh-CN" smtClean="0">
                <a:latin typeface="Calibri" pitchFamily="34" charset="0"/>
                <a:ea typeface="宋体" charset="-122"/>
              </a:rPr>
              <a:t>•</a:t>
            </a:r>
            <a:r>
              <a:rPr lang="zh-CN" altLang="en-US" smtClean="0">
                <a:latin typeface="Calibri" pitchFamily="34" charset="0"/>
                <a:ea typeface="宋体" charset="-122"/>
              </a:rPr>
              <a:t>　开放空间的运营</a:t>
            </a:r>
            <a:r>
              <a:rPr lang="zh-CN" altLang="zh-CN" smtClean="0">
                <a:latin typeface="Calibri" pitchFamily="34" charset="0"/>
                <a:ea typeface="宋体" charset="-122"/>
              </a:rPr>
              <a:t>（</a:t>
            </a:r>
            <a:r>
              <a:rPr lang="en-US" altLang="zh-CN" smtClean="0">
                <a:latin typeface="Calibri" pitchFamily="34" charset="0"/>
                <a:ea typeface="宋体" charset="-122"/>
              </a:rPr>
              <a:t>5*10</a:t>
            </a:r>
            <a:r>
              <a:rPr lang="zh-CN" altLang="zh-CN" smtClean="0">
                <a:latin typeface="Calibri" pitchFamily="34" charset="0"/>
                <a:ea typeface="宋体" charset="-122"/>
              </a:rPr>
              <a:t>万）</a:t>
            </a:r>
            <a:endParaRPr lang="en-US" altLang="zh-CN" smtClean="0">
              <a:latin typeface="Calibri" pitchFamily="34" charset="0"/>
              <a:ea typeface="宋体" charset="-122"/>
            </a:endParaRPr>
          </a:p>
          <a:p>
            <a:r>
              <a:rPr lang="zh-CN" altLang="zh-CN" smtClean="0">
                <a:latin typeface="Calibri" pitchFamily="34" charset="0"/>
                <a:ea typeface="宋体" charset="-122"/>
              </a:rPr>
              <a:t>•</a:t>
            </a:r>
            <a:r>
              <a:rPr lang="en-US" altLang="zh-CN" smtClean="0">
                <a:latin typeface="Calibri" pitchFamily="34" charset="0"/>
                <a:ea typeface="宋体" charset="-122"/>
              </a:rPr>
              <a:t> </a:t>
            </a:r>
            <a:r>
              <a:rPr lang="zh-CN" altLang="en-US" smtClean="0">
                <a:latin typeface="Calibri" pitchFamily="34" charset="0"/>
                <a:ea typeface="宋体" charset="-122"/>
              </a:rPr>
              <a:t>　开放空间子项目支持</a:t>
            </a:r>
            <a:r>
              <a:rPr lang="en-US" altLang="zh-CN" smtClean="0">
                <a:latin typeface="Calibri" pitchFamily="34" charset="0"/>
                <a:ea typeface="宋体" charset="-122"/>
              </a:rPr>
              <a:t>(10*10</a:t>
            </a:r>
            <a:r>
              <a:rPr lang="zh-CN" altLang="en-US" smtClean="0">
                <a:latin typeface="Calibri" pitchFamily="34" charset="0"/>
                <a:ea typeface="宋体" charset="-122"/>
              </a:rPr>
              <a:t>万</a:t>
            </a:r>
            <a:r>
              <a:rPr lang="en-US" altLang="zh-CN" smtClean="0">
                <a:latin typeface="Calibri" pitchFamily="34" charset="0"/>
                <a:ea typeface="宋体" charset="-122"/>
              </a:rPr>
              <a:t>)</a:t>
            </a:r>
          </a:p>
          <a:p>
            <a:endParaRPr lang="en-US" altLang="zh-CN" smtClean="0">
              <a:latin typeface="Calibri" pitchFamily="34" charset="0"/>
              <a:ea typeface="宋体" charset="-122"/>
            </a:endParaRPr>
          </a:p>
        </p:txBody>
      </p:sp>
      <p:sp>
        <p:nvSpPr>
          <p:cNvPr id="1034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B21D58B-3906-4C12-A175-706D805B3AAC}" type="slidenum">
              <a:rPr kumimoji="1" lang="zh-CN" altLang="en-US" sz="1200"/>
              <a:pPr algn="r"/>
              <a:t>31</a:t>
            </a:fld>
            <a:endParaRPr kumimoji="1"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p:spPr>
        <p:txBody>
          <a:bodyPr/>
          <a:lstStyle/>
          <a:p>
            <a:endParaRPr lang="zh-CN" altLang="en-US" smtClean="0">
              <a:ea typeface="宋体" charset="-122"/>
            </a:endParaRPr>
          </a:p>
        </p:txBody>
      </p:sp>
      <p:sp>
        <p:nvSpPr>
          <p:cNvPr id="106499" name="Slide Number Placeholder 3"/>
          <p:cNvSpPr>
            <a:spLocks noGrp="1"/>
          </p:cNvSpPr>
          <p:nvPr>
            <p:ph type="sldNum" sz="quarter" idx="5"/>
          </p:nvPr>
        </p:nvSpPr>
        <p:spPr>
          <a:noFill/>
        </p:spPr>
        <p:txBody>
          <a:bodyPr/>
          <a:lstStyle/>
          <a:p>
            <a:fld id="{96DE34B8-B505-4965-98ED-0AF21EF6BC08}" type="slidenum">
              <a:rPr lang="en-US" altLang="zh-CN" smtClean="0">
                <a:latin typeface="Arial" charset="0"/>
                <a:ea typeface="宋体" charset="-122"/>
              </a:rPr>
              <a:pPr/>
              <a:t>33</a:t>
            </a:fld>
            <a:endParaRPr lang="en-US" altLang="zh-CN" smtClean="0">
              <a:latin typeface="Arial"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457325"/>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pic>
        <p:nvPicPr>
          <p:cNvPr id="5" name="Picture 8" descr="shouyea5"/>
          <p:cNvPicPr>
            <a:picLocks noChangeAspect="1" noChangeArrowheads="1"/>
          </p:cNvPicPr>
          <p:nvPr/>
        </p:nvPicPr>
        <p:blipFill>
          <a:blip r:embed="rId2"/>
          <a:srcRect l="30542" b="26863"/>
          <a:stretch>
            <a:fillRect/>
          </a:stretch>
        </p:blipFill>
        <p:spPr bwMode="auto">
          <a:xfrm>
            <a:off x="6923088" y="404813"/>
            <a:ext cx="1581150" cy="592137"/>
          </a:xfrm>
          <a:prstGeom prst="rect">
            <a:avLst/>
          </a:prstGeom>
          <a:noFill/>
          <a:ln w="9525">
            <a:noFill/>
            <a:miter lim="800000"/>
            <a:headEnd/>
            <a:tailEnd/>
          </a:ln>
        </p:spPr>
      </p:pic>
      <p:sp>
        <p:nvSpPr>
          <p:cNvPr id="6" name="Line 9"/>
          <p:cNvSpPr>
            <a:spLocks noChangeShapeType="1"/>
          </p:cNvSpPr>
          <p:nvPr/>
        </p:nvSpPr>
        <p:spPr bwMode="auto">
          <a:xfrm>
            <a:off x="684213" y="6237288"/>
            <a:ext cx="7775575" cy="0"/>
          </a:xfrm>
          <a:prstGeom prst="line">
            <a:avLst/>
          </a:prstGeom>
          <a:noFill/>
          <a:ln w="952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pic>
        <p:nvPicPr>
          <p:cNvPr id="7" name="Picture 10" descr="TUBIAO"/>
          <p:cNvPicPr>
            <a:picLocks noChangeAspect="1" noChangeArrowheads="1"/>
          </p:cNvPicPr>
          <p:nvPr userDrawn="1"/>
        </p:nvPicPr>
        <p:blipFill>
          <a:blip r:embed="rId3">
            <a:clrChange>
              <a:clrFrom>
                <a:srgbClr val="040204"/>
              </a:clrFrom>
              <a:clrTo>
                <a:srgbClr val="040204">
                  <a:alpha val="0"/>
                </a:srgbClr>
              </a:clrTo>
            </a:clrChange>
            <a:lum bright="40000" contrast="40000"/>
          </a:blip>
          <a:srcRect/>
          <a:stretch>
            <a:fillRect/>
          </a:stretch>
        </p:blipFill>
        <p:spPr bwMode="auto">
          <a:xfrm>
            <a:off x="6091238" y="411163"/>
            <a:ext cx="674687" cy="644525"/>
          </a:xfrm>
          <a:prstGeom prst="rect">
            <a:avLst/>
          </a:prstGeom>
          <a:solidFill>
            <a:srgbClr val="BB00FE"/>
          </a:solidFill>
          <a:ln w="9525">
            <a:noFill/>
            <a:miter lim="800000"/>
            <a:headEnd/>
            <a:tailEnd/>
          </a:ln>
        </p:spPr>
      </p:pic>
      <p:sp>
        <p:nvSpPr>
          <p:cNvPr id="9218" name="Rectangle 2"/>
          <p:cNvSpPr>
            <a:spLocks noGrp="1" noChangeArrowheads="1"/>
          </p:cNvSpPr>
          <p:nvPr>
            <p:ph type="ctrTitle"/>
          </p:nvPr>
        </p:nvSpPr>
        <p:spPr>
          <a:xfrm>
            <a:off x="685800" y="990600"/>
            <a:ext cx="7772400" cy="13716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zh-CN" altLang="en-US"/>
              <a:t>单击此处编辑母版副标题样式</a:t>
            </a:r>
          </a:p>
        </p:txBody>
      </p:sp>
      <p:sp>
        <p:nvSpPr>
          <p:cNvPr id="8" name="Rectangle 4"/>
          <p:cNvSpPr>
            <a:spLocks noGrp="1" noChangeArrowheads="1"/>
          </p:cNvSpPr>
          <p:nvPr>
            <p:ph type="dt" sz="half" idx="10"/>
          </p:nvPr>
        </p:nvSpPr>
        <p:spPr>
          <a:xfrm>
            <a:off x="684213" y="6534150"/>
            <a:ext cx="1905000" cy="323850"/>
          </a:xfrm>
        </p:spPr>
        <p:txBody>
          <a:bodyPr/>
          <a:lstStyle>
            <a:lvl1pPr>
              <a:defRPr/>
            </a:lvl1pPr>
          </a:lstStyle>
          <a:p>
            <a:pPr>
              <a:defRPr/>
            </a:pPr>
            <a:endParaRPr lang="en-US" altLang="zh-CN"/>
          </a:p>
        </p:txBody>
      </p:sp>
      <p:sp>
        <p:nvSpPr>
          <p:cNvPr id="9" name="Rectangle 6"/>
          <p:cNvSpPr>
            <a:spLocks noGrp="1" noChangeArrowheads="1"/>
          </p:cNvSpPr>
          <p:nvPr>
            <p:ph type="sldNum" sz="quarter" idx="11"/>
          </p:nvPr>
        </p:nvSpPr>
        <p:spPr>
          <a:xfrm>
            <a:off x="6553200" y="6381750"/>
            <a:ext cx="1905000" cy="323850"/>
          </a:xfrm>
        </p:spPr>
        <p:txBody>
          <a:bodyPr/>
          <a:lstStyle>
            <a:lvl1pPr>
              <a:defRPr/>
            </a:lvl1pPr>
          </a:lstStyle>
          <a:p>
            <a:pPr>
              <a:defRPr/>
            </a:pPr>
            <a:fld id="{114B1FDD-55D7-451F-8EF5-B864BFD098F1}" type="slidenum">
              <a:rPr lang="en-US" altLang="zh-CN"/>
              <a:pPr>
                <a:defRPr/>
              </a:pPr>
              <a:t>‹#›</a:t>
            </a:fld>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2625D4D6-E903-48F2-B3B7-EE72A57277C7}"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260350"/>
            <a:ext cx="2006600" cy="5976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60350"/>
            <a:ext cx="5868988" cy="5976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99CAA321-A6FC-4A10-B02C-460051772230}"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a:xfrm>
            <a:off x="8128000" y="6519863"/>
            <a:ext cx="727075" cy="260350"/>
          </a:xfrm>
        </p:spPr>
        <p:txBody>
          <a:bodyPr wrap="none" anchor="ctr">
            <a:spAutoFit/>
          </a:bodyPr>
          <a:lstStyle>
            <a:lvl1pPr algn="ctr">
              <a:defRPr lang="zh-CN" altLang="en-US" sz="1100" b="1" i="1">
                <a:solidFill>
                  <a:schemeClr val="bg1">
                    <a:lumMod val="50000"/>
                  </a:schemeClr>
                </a:solidFill>
                <a:latin typeface="Arial" pitchFamily="34" charset="0"/>
                <a:cs typeface="Arial" pitchFamily="34" charset="0"/>
              </a:defRPr>
            </a:lvl1pPr>
          </a:lstStyle>
          <a:p>
            <a:pPr>
              <a:defRPr/>
            </a:pPr>
            <a:r>
              <a:rPr lang="en-US" altLang="zh-CN"/>
              <a:t>Page </a:t>
            </a:r>
            <a:fld id="{C764B881-B146-49CB-A4B3-BC88FD0FCEAF}" type="slidenum">
              <a:rPr lang="en-US" altLang="zh-CN"/>
              <a:pPr>
                <a:defRPr/>
              </a:pPr>
              <a:t>‹#›</a:t>
            </a:fld>
            <a:endParaRPr lang="en-US"/>
          </a:p>
        </p:txBody>
      </p:sp>
      <p:sp>
        <p:nvSpPr>
          <p:cNvPr id="4" name="Date Placeholder 3"/>
          <p:cNvSpPr>
            <a:spLocks noGrp="1"/>
          </p:cNvSpPr>
          <p:nvPr>
            <p:ph type="dt" sz="half" idx="11"/>
          </p:nvPr>
        </p:nvSpPr>
        <p:spPr>
          <a:xfrm>
            <a:off x="274638" y="6467475"/>
            <a:ext cx="2133600" cy="365125"/>
          </a:xfrm>
        </p:spPr>
        <p:txBody>
          <a:bodyPr anchor="ctr"/>
          <a:lstStyle>
            <a:lvl1pPr algn="l">
              <a:defRPr sz="1200" b="0">
                <a:solidFill>
                  <a:schemeClr val="bg1">
                    <a:lumMod val="50000"/>
                  </a:scheme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a:xfrm>
            <a:off x="3167063" y="6467475"/>
            <a:ext cx="2895600" cy="365125"/>
          </a:xfrm>
        </p:spPr>
        <p:txBody>
          <a:bodyPr anchor="ctr"/>
          <a:lstStyle>
            <a:lvl1pPr algn="ctr">
              <a:defRPr lang="zh-CN" altLang="en-US" sz="1200" b="0" kern="1200">
                <a:solidFill>
                  <a:schemeClr val="bg1">
                    <a:lumMod val="50000"/>
                  </a:scheme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9D025ABE-A4F5-4BC2-8F32-D8A3B7F8D3F7}"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4BED7A75-72A1-41E6-A462-FFAC1F15240C}"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AA02EFFF-E0ED-438A-AE24-5A4F51B3D2C8}"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0F954816-D03C-4B0F-8B05-7F9073E517A3}"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867951C-CB1B-41D5-8D28-E53DD8804A70}"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AC47AE13-94BF-4F4B-B677-1ED4867700FC}"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C5C38751-DF53-4C6F-B86C-3056264B43A9}"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A900D284-8A7F-4843-BCB7-0E7A8A9C7494}" type="slidenum">
              <a:rPr lang="en-US" altLang="zh-CN"/>
              <a:pPr>
                <a:defRPr/>
              </a:pPr>
              <a:t>‹#›</a:t>
            </a:fld>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174796E-DA1F-4966-A46B-07B03832AFC6}"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2AF25AF1-AEB9-4B78-8352-E6C4FB824E38}"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FD259DC7-2783-43A6-BE15-1CD2306C9851}"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746243E5-436C-4DC0-B5F5-0B0989563F97}"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AC8CCC49-B0C6-414E-A633-971106F7B42F}"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A5E09F20-E7DA-4BEE-A162-F8972A2D7B63}"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CF423B7A-072B-435C-AC3D-8E1227BE0195}"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F5DD3F1-B0B5-4037-9ECD-0E5D7165FFE1}"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C3B10AC0-DE58-4F0E-8A99-A5B9FD0A89EF}"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F414D0A-F99B-4646-BF13-7CF4F2FA78DC}"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6" name="Rectangle 8"/>
          <p:cNvSpPr>
            <a:spLocks noGrp="1" noChangeArrowheads="1"/>
          </p:cNvSpPr>
          <p:nvPr>
            <p:ph type="sldNum" sz="quarter" idx="12"/>
          </p:nvPr>
        </p:nvSpPr>
        <p:spPr>
          <a:ln/>
        </p:spPr>
        <p:txBody>
          <a:bodyPr/>
          <a:lstStyle>
            <a:lvl1pPr>
              <a:defRPr/>
            </a:lvl1pPr>
          </a:lstStyle>
          <a:p>
            <a:pPr>
              <a:defRPr/>
            </a:pPr>
            <a:fld id="{891004E2-AC0C-4E8F-A117-C2BEA35136F7}" type="slidenum">
              <a:rPr lang="en-US" altLang="zh-CN"/>
              <a:pPr>
                <a:defRPr/>
              </a:pPr>
              <a:t>‹#›</a:t>
            </a:fld>
            <a:endParaRPr lang="en-US" altLang="zh-CN"/>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2188F176-46EF-4E55-BF13-E9E57D7CAEC6}"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7FF0A482-B940-46F7-BFBE-16A7547F9D39}"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E84094F-353F-443C-980A-B9F192C2A025}"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C6EC883E-C032-4C07-A545-548A1374F2FE}"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EC19B753-BD90-4528-9C3E-B63B30DF4BD1}"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0A9A7EEF-B5F4-4BD2-B117-1922C1413F3E}"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3DC3E2FD-EE75-4E9E-92B8-02CEF9C9297E}"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DA4609B9-BBC4-430E-B90F-0719CD824162}"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3FD26A2D-560A-427C-BE9F-F5A3FE70F399}"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0B88883-2D63-482C-A474-B343641D1E60}"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84313"/>
            <a:ext cx="39243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a:ln/>
        </p:spPr>
        <p:txBody>
          <a:bodyPr/>
          <a:lstStyle>
            <a:lvl1pPr>
              <a:defRPr/>
            </a:lvl1pPr>
          </a:lstStyle>
          <a:p>
            <a:pPr>
              <a:defRPr/>
            </a:pPr>
            <a:fld id="{C84A7483-7225-440B-8A6B-2D523372CF58}" type="slidenum">
              <a:rPr lang="en-US" altLang="zh-CN"/>
              <a:pPr>
                <a:defRPr/>
              </a:pPr>
              <a:t>‹#›</a:t>
            </a:fld>
            <a:endParaRPr lang="en-US" altLang="zh-CN"/>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38AD1B9-51F1-49E1-ABD8-F897B316BFBE}"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E37FC491-1B76-428C-9944-642A43070B0B}"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A0FC159C-DA94-4C82-BC79-9E32BBB7CF4F}"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7492B89F-7B3E-4F07-9355-580098B772D3}"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B2ADB13-1CA6-4934-B260-010B4F182BD6}"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B0DDF064-6C7B-4D21-A316-88808FE63673}"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77B5352C-E1BF-4BD9-941D-94668876C726}"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99EF6E85-2F47-4559-91F8-DC58F03739C6}"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62540C2F-A057-4474-8274-90DBEEC7BA88}" type="slidenum">
              <a:rPr lang="en-US" altLang="zh-CN"/>
              <a:pPr>
                <a:defRPr/>
              </a:pPr>
              <a:t>‹#›</a:t>
            </a:fld>
            <a:endParaRPr lang="en-US"/>
          </a:p>
        </p:txBody>
      </p:sp>
      <p:sp>
        <p:nvSpPr>
          <p:cNvPr id="5"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6"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18DC1EB8-792E-40A6-8379-02262F7346DB}" type="slidenum">
              <a:rPr lang="en-US" altLang="zh-CN"/>
              <a:pPr>
                <a:defRPr/>
              </a:pPr>
              <a:t>‹#›</a:t>
            </a:fld>
            <a:endParaRPr lang="en-US"/>
          </a:p>
        </p:txBody>
      </p:sp>
      <p:sp>
        <p:nvSpPr>
          <p:cNvPr id="3"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4"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9" name="Rectangle 8"/>
          <p:cNvSpPr>
            <a:spLocks noGrp="1" noChangeArrowheads="1"/>
          </p:cNvSpPr>
          <p:nvPr>
            <p:ph type="sldNum" sz="quarter" idx="12"/>
          </p:nvPr>
        </p:nvSpPr>
        <p:spPr>
          <a:ln/>
        </p:spPr>
        <p:txBody>
          <a:bodyPr/>
          <a:lstStyle>
            <a:lvl1pPr>
              <a:defRPr/>
            </a:lvl1pPr>
          </a:lstStyle>
          <a:p>
            <a:pPr>
              <a:defRPr/>
            </a:pPr>
            <a:fld id="{5095B0E5-1DFF-47AC-99DF-1844F2AA9D1C}" type="slidenum">
              <a:rPr lang="en-US" altLang="zh-CN"/>
              <a:pPr>
                <a:defRPr/>
              </a:pPr>
              <a:t>‹#›</a:t>
            </a:fld>
            <a:endParaRPr lang="en-US" altLang="zh-CN"/>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5712" y="324066"/>
            <a:ext cx="7876327" cy="706090"/>
          </a:xfrm>
          <a:prstGeom prst="rect">
            <a:avLst/>
          </a:prstGeom>
        </p:spPr>
        <p:txBody>
          <a:bodyPr anchor="ctr" anchorCtr="0"/>
          <a:lstStyle>
            <a:lvl1pPr>
              <a:defRPr lang="zh-CN" altLang="en-US" sz="3200" b="1" kern="1200" spc="600" baseline="0" dirty="0">
                <a:solidFill>
                  <a:schemeClr val="accent1">
                    <a:lumMod val="75000"/>
                  </a:schemeClr>
                </a:solidFill>
                <a:latin typeface="微软雅黑" panose="020B0503020204020204"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灯片编号占位符 4"/>
          <p:cNvSpPr>
            <a:spLocks noGrp="1"/>
          </p:cNvSpPr>
          <p:nvPr>
            <p:ph type="sldNum" sz="quarter" idx="10"/>
          </p:nvPr>
        </p:nvSpPr>
        <p:spPr/>
        <p:txBody>
          <a:bodyPr/>
          <a:lstStyle>
            <a:lvl1pPr algn="ctr" eaLnBrk="0" hangingPunct="0">
              <a:defRPr lang="zh-CN" altLang="en-US" sz="1100" b="1" i="1">
                <a:solidFill>
                  <a:prstClr val="white">
                    <a:lumMod val="50000"/>
                  </a:prstClr>
                </a:solidFill>
                <a:latin typeface="Arial" pitchFamily="34" charset="0"/>
                <a:ea typeface="宋体" panose="02010600030101010101" pitchFamily="2" charset="-122"/>
                <a:cs typeface="Arial" pitchFamily="34" charset="0"/>
              </a:defRPr>
            </a:lvl1pPr>
          </a:lstStyle>
          <a:p>
            <a:pPr>
              <a:defRPr/>
            </a:pPr>
            <a:r>
              <a:rPr lang="en-US" altLang="zh-CN"/>
              <a:t>Page </a:t>
            </a:r>
            <a:fld id="{1D9A3FCD-654D-4689-AB19-2404F2643D38}" type="slidenum">
              <a:rPr lang="en-US" altLang="zh-CN"/>
              <a:pPr>
                <a:defRPr/>
              </a:pPr>
              <a:t>‹#›</a:t>
            </a:fld>
            <a:endParaRPr lang="en-US"/>
          </a:p>
        </p:txBody>
      </p:sp>
      <p:sp>
        <p:nvSpPr>
          <p:cNvPr id="4" name="Date Placeholder 3"/>
          <p:cNvSpPr>
            <a:spLocks noGrp="1"/>
          </p:cNvSpPr>
          <p:nvPr>
            <p:ph type="dt" sz="half" idx="11"/>
          </p:nvPr>
        </p:nvSpPr>
        <p:spPr/>
        <p:txBody>
          <a:bodyPr/>
          <a:lstStyle>
            <a:lvl1pPr algn="l" eaLnBrk="0" hangingPunct="0">
              <a:defRPr sz="1200" b="0">
                <a:solidFill>
                  <a:prstClr val="white">
                    <a:lumMod val="50000"/>
                  </a:prstClr>
                </a:solidFill>
                <a:latin typeface="黑体" pitchFamily="49" charset="-122"/>
                <a:ea typeface="黑体" pitchFamily="49" charset="-122"/>
              </a:defRPr>
            </a:lvl1pPr>
          </a:lstStyle>
          <a:p>
            <a:pPr>
              <a:defRPr/>
            </a:pPr>
            <a:endParaRPr lang="en-US" altLang="zh-CN"/>
          </a:p>
        </p:txBody>
      </p:sp>
      <p:sp>
        <p:nvSpPr>
          <p:cNvPr id="5" name="Footer Placeholder 4"/>
          <p:cNvSpPr>
            <a:spLocks noGrp="1"/>
          </p:cNvSpPr>
          <p:nvPr>
            <p:ph type="ftr" sz="quarter" idx="12"/>
          </p:nvPr>
        </p:nvSpPr>
        <p:spPr/>
        <p:txBody>
          <a:bodyPr/>
          <a:lstStyle>
            <a:lvl1pPr algn="ctr" eaLnBrk="0" hangingPunct="0">
              <a:defRPr lang="zh-CN" altLang="en-US" sz="1200" b="0" kern="1200">
                <a:solidFill>
                  <a:prstClr val="white">
                    <a:lumMod val="50000"/>
                  </a:prstClr>
                </a:solidFill>
                <a:latin typeface="黑体" pitchFamily="49" charset="-122"/>
                <a:ea typeface="黑体" pitchFamily="49" charset="-122"/>
                <a:cs typeface="+mn-cs"/>
              </a:defRPr>
            </a:lvl1pPr>
          </a:lstStyle>
          <a:p>
            <a:pPr>
              <a:defRPr/>
            </a:pPr>
            <a:r>
              <a:t>清华大学基础工业训练中心　　李双寿　　</a:t>
            </a:r>
            <a:r>
              <a:rPr lang="en-US"/>
              <a:t>lss@mail.tsinghua.edu.cn</a:t>
            </a:r>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457200" y="6467475"/>
            <a:ext cx="2133600" cy="365125"/>
          </a:xfrm>
        </p:spPr>
        <p:txBody>
          <a:bodyPr/>
          <a:lstStyle>
            <a:lvl1pPr eaLnBrk="0" hangingPunct="0">
              <a:defRPr b="1">
                <a:solidFill>
                  <a:prstClr val="white">
                    <a:lumMod val="50000"/>
                  </a:prstClr>
                </a:solidFill>
                <a:latin typeface="黑体" pitchFamily="49" charset="-122"/>
                <a:ea typeface="黑体" pitchFamily="49" charset="-122"/>
              </a:defRPr>
            </a:lvl1pPr>
          </a:lstStyle>
          <a:p>
            <a:pPr>
              <a:defRPr/>
            </a:pPr>
            <a:endParaRPr lang="zh-CN" altLang="en-US"/>
          </a:p>
        </p:txBody>
      </p:sp>
      <p:sp>
        <p:nvSpPr>
          <p:cNvPr id="5" name="Footer Placeholder 4"/>
          <p:cNvSpPr>
            <a:spLocks noGrp="1"/>
          </p:cNvSpPr>
          <p:nvPr>
            <p:ph type="ftr" sz="quarter" idx="11"/>
          </p:nvPr>
        </p:nvSpPr>
        <p:spPr>
          <a:xfrm>
            <a:off x="3124200" y="6467475"/>
            <a:ext cx="2895600" cy="365125"/>
          </a:xfrm>
        </p:spPr>
        <p:txBody>
          <a:bodyPr/>
          <a:lstStyle>
            <a:lvl1pPr eaLnBrk="0" hangingPunct="0">
              <a:defRPr>
                <a:solidFill>
                  <a:prstClr val="white">
                    <a:lumMod val="50000"/>
                  </a:prstClr>
                </a:solidFill>
              </a:defRPr>
            </a:lvl1pPr>
          </a:lstStyle>
          <a:p>
            <a:pPr>
              <a:defRPr/>
            </a:pPr>
            <a:r>
              <a:rPr lang="zh-CN" altLang="en-US"/>
              <a:t>清华大学基础工业训练中心　　李双寿　　</a:t>
            </a:r>
            <a:r>
              <a:rPr lang="en-US" altLang="zh-CN"/>
              <a:t>lss@mail.tsinghua.edu.cn</a:t>
            </a:r>
            <a:endParaRPr lang="zh-CN" altLang="en-US"/>
          </a:p>
        </p:txBody>
      </p:sp>
      <p:sp>
        <p:nvSpPr>
          <p:cNvPr id="6" name="Slide Number Placeholder 5"/>
          <p:cNvSpPr>
            <a:spLocks noGrp="1"/>
          </p:cNvSpPr>
          <p:nvPr>
            <p:ph type="sldNum" sz="quarter" idx="12"/>
          </p:nvPr>
        </p:nvSpPr>
        <p:spPr>
          <a:xfrm>
            <a:off x="8315325" y="6519863"/>
            <a:ext cx="354013" cy="260350"/>
          </a:xfrm>
        </p:spPr>
        <p:txBody>
          <a:bodyPr/>
          <a:lstStyle>
            <a:lvl1pPr eaLnBrk="0" hangingPunct="0">
              <a:defRPr>
                <a:solidFill>
                  <a:prstClr val="white">
                    <a:lumMod val="50000"/>
                  </a:prstClr>
                </a:solidFill>
                <a:latin typeface="Arial" pitchFamily="34" charset="0"/>
                <a:ea typeface="宋体" panose="02010600030101010101" pitchFamily="2" charset="-122"/>
                <a:cs typeface="Arial" pitchFamily="34" charset="0"/>
              </a:defRPr>
            </a:lvl1pPr>
          </a:lstStyle>
          <a:p>
            <a:pPr>
              <a:defRPr/>
            </a:pPr>
            <a:fld id="{99BF874B-7AA4-458F-B8A0-39B603EAF47F}"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5" name="Rectangle 8"/>
          <p:cNvSpPr>
            <a:spLocks noGrp="1" noChangeArrowheads="1"/>
          </p:cNvSpPr>
          <p:nvPr>
            <p:ph type="sldNum" sz="quarter" idx="12"/>
          </p:nvPr>
        </p:nvSpPr>
        <p:spPr>
          <a:ln/>
        </p:spPr>
        <p:txBody>
          <a:bodyPr/>
          <a:lstStyle>
            <a:lvl1pPr>
              <a:defRPr/>
            </a:lvl1pPr>
          </a:lstStyle>
          <a:p>
            <a:pPr>
              <a:defRPr/>
            </a:pPr>
            <a:fld id="{956F8D68-38F6-48E1-A201-6382B15A4381}" type="slidenum">
              <a:rPr lang="en-US" altLang="zh-CN"/>
              <a:pPr>
                <a:defRPr/>
              </a:pPr>
              <a:t>‹#›</a:t>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4" name="Rectangle 8"/>
          <p:cNvSpPr>
            <a:spLocks noGrp="1" noChangeArrowheads="1"/>
          </p:cNvSpPr>
          <p:nvPr>
            <p:ph type="sldNum" sz="quarter" idx="12"/>
          </p:nvPr>
        </p:nvSpPr>
        <p:spPr>
          <a:ln/>
        </p:spPr>
        <p:txBody>
          <a:bodyPr/>
          <a:lstStyle>
            <a:lvl1pPr>
              <a:defRPr/>
            </a:lvl1pPr>
          </a:lstStyle>
          <a:p>
            <a:pPr>
              <a:defRPr/>
            </a:pPr>
            <a:fld id="{FCA2B3A0-1690-4E3C-A590-EFE7822ED340}"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a:ln/>
        </p:spPr>
        <p:txBody>
          <a:bodyPr/>
          <a:lstStyle>
            <a:lvl1pPr>
              <a:defRPr/>
            </a:lvl1pPr>
          </a:lstStyle>
          <a:p>
            <a:pPr>
              <a:defRPr/>
            </a:pPr>
            <a:fld id="{82D6F2EA-9FE8-49E2-A0E9-0F44EA65F8C5}"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清华大学基础工业训练中心　　李双寿　　</a:t>
            </a:r>
            <a:r>
              <a:rPr lang="en-US" altLang="zh-CN"/>
              <a:t>lss@mail.tsinghua.edu.cn</a:t>
            </a:r>
          </a:p>
        </p:txBody>
      </p:sp>
      <p:sp>
        <p:nvSpPr>
          <p:cNvPr id="7" name="Rectangle 8"/>
          <p:cNvSpPr>
            <a:spLocks noGrp="1" noChangeArrowheads="1"/>
          </p:cNvSpPr>
          <p:nvPr>
            <p:ph type="sldNum" sz="quarter" idx="12"/>
          </p:nvPr>
        </p:nvSpPr>
        <p:spPr>
          <a:ln/>
        </p:spPr>
        <p:txBody>
          <a:bodyPr/>
          <a:lstStyle>
            <a:lvl1pPr>
              <a:defRPr/>
            </a:lvl1pPr>
          </a:lstStyle>
          <a:p>
            <a:pPr>
              <a:defRPr/>
            </a:pPr>
            <a:fld id="{BEB03A3C-3A65-430B-8212-890CA760494B}"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9750" y="260350"/>
            <a:ext cx="6337300"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66738" y="1484313"/>
            <a:ext cx="8001000"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11188" y="908050"/>
            <a:ext cx="7958137"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sp>
        <p:nvSpPr>
          <p:cNvPr id="1029" name="Line 5"/>
          <p:cNvSpPr>
            <a:spLocks noChangeShapeType="1"/>
          </p:cNvSpPr>
          <p:nvPr/>
        </p:nvSpPr>
        <p:spPr bwMode="auto">
          <a:xfrm flipV="1">
            <a:off x="611188" y="6453188"/>
            <a:ext cx="7924800" cy="0"/>
          </a:xfrm>
          <a:prstGeom prst="line">
            <a:avLst/>
          </a:prstGeom>
          <a:noFill/>
          <a:ln w="3175">
            <a:solidFill>
              <a:schemeClr val="accent2"/>
            </a:solidFill>
            <a:round/>
            <a:headEnd/>
            <a:tailEnd/>
          </a:ln>
        </p:spPr>
        <p:txBody>
          <a:bodyPr/>
          <a:lstStyle/>
          <a:p>
            <a:pPr eaLnBrk="0" hangingPunct="0">
              <a:defRPr/>
            </a:pPr>
            <a:endParaRPr lang="zh-CN" altLang="en-US">
              <a:latin typeface="Arial" panose="020B0604020202020204" pitchFamily="34" charset="0"/>
              <a:ea typeface="宋体" panose="02010600030101010101" pitchFamily="2" charset="-122"/>
            </a:endParaRPr>
          </a:p>
        </p:txBody>
      </p:sp>
      <p:sp>
        <p:nvSpPr>
          <p:cNvPr id="8198" name="Rectangle 6"/>
          <p:cNvSpPr>
            <a:spLocks noGrp="1" noChangeArrowheads="1"/>
          </p:cNvSpPr>
          <p:nvPr>
            <p:ph type="dt" sz="half" idx="2"/>
          </p:nvPr>
        </p:nvSpPr>
        <p:spPr bwMode="auto">
          <a:xfrm>
            <a:off x="6096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rgbClr val="CC3399"/>
                </a:solidFill>
                <a:latin typeface="+mn-lt"/>
                <a:ea typeface="宋体" pitchFamily="2" charset="-122"/>
              </a:defRPr>
            </a:lvl1pPr>
          </a:lstStyle>
          <a:p>
            <a:pPr>
              <a:defRPr/>
            </a:pPr>
            <a:endParaRPr lang="en-US" altLang="zh-CN"/>
          </a:p>
        </p:txBody>
      </p:sp>
      <p:sp>
        <p:nvSpPr>
          <p:cNvPr id="8199" name="Rectangle 7"/>
          <p:cNvSpPr>
            <a:spLocks noGrp="1" noChangeArrowheads="1"/>
          </p:cNvSpPr>
          <p:nvPr>
            <p:ph type="ftr" sz="quarter" idx="3"/>
          </p:nvPr>
        </p:nvSpPr>
        <p:spPr bwMode="auto">
          <a:xfrm>
            <a:off x="812800" y="6475413"/>
            <a:ext cx="7993063"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r>
              <a:rPr lang="zh-CN" altLang="en-US"/>
              <a:t>清华大学基础工业训练中心　　李双寿　　</a:t>
            </a:r>
            <a:r>
              <a:rPr lang="en-US" altLang="zh-CN"/>
              <a:t>lss@mail.tsinghua.edu.cn</a:t>
            </a:r>
          </a:p>
        </p:txBody>
      </p:sp>
      <p:sp>
        <p:nvSpPr>
          <p:cNvPr id="8200" name="Rectangle 8"/>
          <p:cNvSpPr>
            <a:spLocks noGrp="1" noChangeArrowheads="1"/>
          </p:cNvSpPr>
          <p:nvPr>
            <p:ph type="sldNum" sz="quarter" idx="4"/>
          </p:nvPr>
        </p:nvSpPr>
        <p:spPr bwMode="auto">
          <a:xfrm>
            <a:off x="6553200" y="6453188"/>
            <a:ext cx="19812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rgbClr val="CC3399"/>
                </a:solidFill>
                <a:latin typeface="Verdana" panose="020B0604030504040204" pitchFamily="34" charset="0"/>
                <a:ea typeface="宋体" panose="02010600030101010101" pitchFamily="2" charset="-122"/>
              </a:defRPr>
            </a:lvl1pPr>
          </a:lstStyle>
          <a:p>
            <a:pPr>
              <a:defRPr/>
            </a:pPr>
            <a:fld id="{B1A9FAA3-F5E8-40FA-B543-AB57A634A503}" type="slidenum">
              <a:rPr lang="en-US" altLang="zh-CN"/>
              <a:pPr>
                <a:defRPr/>
              </a:pPr>
              <a:t>‹#›</a:t>
            </a:fld>
            <a:endParaRPr lang="en-US" altLang="zh-CN"/>
          </a:p>
        </p:txBody>
      </p:sp>
      <p:pic>
        <p:nvPicPr>
          <p:cNvPr id="1033" name="Picture 9" descr="shouyea5"/>
          <p:cNvPicPr>
            <a:picLocks noChangeAspect="1" noChangeArrowheads="1"/>
          </p:cNvPicPr>
          <p:nvPr/>
        </p:nvPicPr>
        <p:blipFill>
          <a:blip r:embed="rId14"/>
          <a:srcRect/>
          <a:stretch>
            <a:fillRect/>
          </a:stretch>
        </p:blipFill>
        <p:spPr bwMode="auto">
          <a:xfrm>
            <a:off x="7164388" y="333375"/>
            <a:ext cx="1366837"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881" r:id="rId1"/>
    <p:sldLayoutId id="2147484871" r:id="rId2"/>
    <p:sldLayoutId id="2147484872" r:id="rId3"/>
    <p:sldLayoutId id="2147484873" r:id="rId4"/>
    <p:sldLayoutId id="2147484874" r:id="rId5"/>
    <p:sldLayoutId id="2147484875" r:id="rId6"/>
    <p:sldLayoutId id="2147484876" r:id="rId7"/>
    <p:sldLayoutId id="2147484877" r:id="rId8"/>
    <p:sldLayoutId id="2147484878" r:id="rId9"/>
    <p:sldLayoutId id="2147484879" r:id="rId10"/>
    <p:sldLayoutId id="2147484880" r:id="rId11"/>
    <p:sldLayoutId id="2147484882"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CC3399"/>
          </a:solidFill>
          <a:latin typeface="+mj-lt"/>
          <a:ea typeface="+mj-ea"/>
          <a:cs typeface="+mj-cs"/>
        </a:defRPr>
      </a:lvl1pPr>
      <a:lvl2pPr algn="l" rtl="0" eaLnBrk="0" fontAlgn="base" hangingPunct="0">
        <a:spcBef>
          <a:spcPct val="0"/>
        </a:spcBef>
        <a:spcAft>
          <a:spcPct val="0"/>
        </a:spcAft>
        <a:defRPr sz="2800">
          <a:solidFill>
            <a:srgbClr val="CC3399"/>
          </a:solidFill>
          <a:latin typeface="Verdana" pitchFamily="34" charset="0"/>
          <a:ea typeface="黑体" pitchFamily="2" charset="-122"/>
        </a:defRPr>
      </a:lvl2pPr>
      <a:lvl3pPr algn="l" rtl="0" eaLnBrk="0" fontAlgn="base" hangingPunct="0">
        <a:spcBef>
          <a:spcPct val="0"/>
        </a:spcBef>
        <a:spcAft>
          <a:spcPct val="0"/>
        </a:spcAft>
        <a:defRPr sz="2800">
          <a:solidFill>
            <a:srgbClr val="CC3399"/>
          </a:solidFill>
          <a:latin typeface="Verdana" pitchFamily="34" charset="0"/>
          <a:ea typeface="黑体" pitchFamily="2" charset="-122"/>
        </a:defRPr>
      </a:lvl3pPr>
      <a:lvl4pPr algn="l" rtl="0" eaLnBrk="0" fontAlgn="base" hangingPunct="0">
        <a:spcBef>
          <a:spcPct val="0"/>
        </a:spcBef>
        <a:spcAft>
          <a:spcPct val="0"/>
        </a:spcAft>
        <a:defRPr sz="2800">
          <a:solidFill>
            <a:srgbClr val="CC3399"/>
          </a:solidFill>
          <a:latin typeface="Verdana" pitchFamily="34" charset="0"/>
          <a:ea typeface="黑体" pitchFamily="2" charset="-122"/>
        </a:defRPr>
      </a:lvl4pPr>
      <a:lvl5pPr algn="l" rtl="0" eaLnBrk="0" fontAlgn="base" hangingPunct="0">
        <a:spcBef>
          <a:spcPct val="0"/>
        </a:spcBef>
        <a:spcAft>
          <a:spcPct val="0"/>
        </a:spcAft>
        <a:defRPr sz="2800">
          <a:solidFill>
            <a:srgbClr val="CC3399"/>
          </a:solidFill>
          <a:latin typeface="Verdana" pitchFamily="34" charset="0"/>
          <a:ea typeface="黑体" pitchFamily="2" charset="-122"/>
        </a:defRPr>
      </a:lvl5pPr>
      <a:lvl6pPr marL="457200" algn="l" rtl="0" fontAlgn="base">
        <a:spcBef>
          <a:spcPct val="0"/>
        </a:spcBef>
        <a:spcAft>
          <a:spcPct val="0"/>
        </a:spcAft>
        <a:defRPr sz="2800">
          <a:solidFill>
            <a:srgbClr val="CC3399"/>
          </a:solidFill>
          <a:latin typeface="Verdana" pitchFamily="34" charset="0"/>
          <a:ea typeface="黑体" pitchFamily="2" charset="-122"/>
        </a:defRPr>
      </a:lvl6pPr>
      <a:lvl7pPr marL="914400" algn="l" rtl="0" fontAlgn="base">
        <a:spcBef>
          <a:spcPct val="0"/>
        </a:spcBef>
        <a:spcAft>
          <a:spcPct val="0"/>
        </a:spcAft>
        <a:defRPr sz="2800">
          <a:solidFill>
            <a:srgbClr val="CC3399"/>
          </a:solidFill>
          <a:latin typeface="Verdana" pitchFamily="34" charset="0"/>
          <a:ea typeface="黑体" pitchFamily="2" charset="-122"/>
        </a:defRPr>
      </a:lvl7pPr>
      <a:lvl8pPr marL="1371600" algn="l" rtl="0" fontAlgn="base">
        <a:spcBef>
          <a:spcPct val="0"/>
        </a:spcBef>
        <a:spcAft>
          <a:spcPct val="0"/>
        </a:spcAft>
        <a:defRPr sz="2800">
          <a:solidFill>
            <a:srgbClr val="CC3399"/>
          </a:solidFill>
          <a:latin typeface="Verdana" pitchFamily="34" charset="0"/>
          <a:ea typeface="黑体" pitchFamily="2" charset="-122"/>
        </a:defRPr>
      </a:lvl8pPr>
      <a:lvl9pPr marL="1828800" algn="l" rtl="0" fontAlgn="base">
        <a:spcBef>
          <a:spcPct val="0"/>
        </a:spcBef>
        <a:spcAft>
          <a:spcPct val="0"/>
        </a:spcAft>
        <a:defRPr sz="2800">
          <a:solidFill>
            <a:srgbClr val="CC3399"/>
          </a:solidFill>
          <a:latin typeface="Verdana" pitchFamily="34"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3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E53844E6-EFA5-4F40-A666-551C388C78C0}"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45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F24EC3C8-F6CB-46D4-B353-8E388B67CF0C}"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D2931655-0C4D-4101-A6EC-941446BF2782}"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746"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D6634992-40E4-48BC-B722-B4A6677FC7A1}"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890"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63FEB081-0D65-46EA-809F-C13337BED7F7}"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403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57B5DA6F-6FB4-4A2E-A14B-5EDDDDECD801}"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017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AEA581AE-7DC2-4FE3-BB61-FCDBCD0C19A8}"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6322"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 name="灯片编号占位符 4"/>
          <p:cNvSpPr>
            <a:spLocks noGrp="1"/>
          </p:cNvSpPr>
          <p:nvPr>
            <p:ph type="sldNum" sz="quarter" idx="4"/>
          </p:nvPr>
        </p:nvSpPr>
        <p:spPr>
          <a:xfrm>
            <a:off x="8128000" y="6519863"/>
            <a:ext cx="727075" cy="260350"/>
          </a:xfrm>
          <a:prstGeom prst="rect">
            <a:avLst/>
          </a:prstGeom>
        </p:spPr>
        <p:txBody>
          <a:bodyPr vert="horz" wrap="none" lIns="91440" tIns="45720" rIns="91440" bIns="45720" numCol="1" anchor="ctr" anchorCtr="0" compatLnSpc="1">
            <a:prstTxWarp prst="textNoShape">
              <a:avLst/>
            </a:prstTxWarp>
            <a:spAutoFit/>
          </a:bodyPr>
          <a:lstStyle>
            <a:lvl1pPr algn="ctr">
              <a:defRPr sz="1100" b="1" i="1">
                <a:solidFill>
                  <a:srgbClr val="7F7F7F"/>
                </a:solidFill>
                <a:cs typeface="Arial" charset="0"/>
              </a:defRPr>
            </a:lvl1pPr>
          </a:lstStyle>
          <a:p>
            <a:pPr>
              <a:defRPr/>
            </a:pPr>
            <a:r>
              <a:rPr lang="en-US" altLang="zh-CN"/>
              <a:t>Page </a:t>
            </a:r>
            <a:fld id="{DA6FBDF2-369B-40F0-AC31-7DB14E6DE626}" type="slidenum">
              <a:rPr lang="en-US" altLang="zh-CN"/>
              <a:pPr>
                <a:defRPr/>
              </a:pPr>
              <a:t>‹#›</a:t>
            </a:fld>
            <a:endParaRPr lang="en-US" altLang="en-US"/>
          </a:p>
        </p:txBody>
      </p:sp>
      <p:sp>
        <p:nvSpPr>
          <p:cNvPr id="8" name="Date Placeholder 3"/>
          <p:cNvSpPr>
            <a:spLocks noGrp="1"/>
          </p:cNvSpPr>
          <p:nvPr>
            <p:ph type="dt" sz="half" idx="2"/>
          </p:nvPr>
        </p:nvSpPr>
        <p:spPr>
          <a:xfrm>
            <a:off x="274638" y="64674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7F7F7F"/>
                </a:solidFill>
                <a:latin typeface="黑体" pitchFamily="49" charset="-122"/>
                <a:ea typeface="黑体" pitchFamily="49" charset="-122"/>
              </a:defRPr>
            </a:lvl1pPr>
          </a:lstStyle>
          <a:p>
            <a:pPr>
              <a:defRPr/>
            </a:pPr>
            <a:endParaRPr lang="en-US" altLang="zh-CN"/>
          </a:p>
        </p:txBody>
      </p:sp>
      <p:sp>
        <p:nvSpPr>
          <p:cNvPr id="10" name="Footer Placeholder 4"/>
          <p:cNvSpPr>
            <a:spLocks noGrp="1"/>
          </p:cNvSpPr>
          <p:nvPr>
            <p:ph type="ftr" sz="quarter" idx="3"/>
          </p:nvPr>
        </p:nvSpPr>
        <p:spPr>
          <a:xfrm>
            <a:off x="3167063" y="64674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7F7F7F"/>
                </a:solidFill>
                <a:latin typeface="黑体" pitchFamily="49" charset="-122"/>
                <a:ea typeface="黑体" pitchFamily="49" charset="-122"/>
              </a:defRPr>
            </a:lvl1pPr>
          </a:lstStyle>
          <a:p>
            <a:pPr>
              <a:defRPr/>
            </a:pPr>
            <a:r>
              <a:rPr lang="zh-CN" altLang="en-US"/>
              <a:t>清华大学基础工业训练中心　　李双寿　　</a:t>
            </a:r>
            <a:r>
              <a:rPr lang="en-US" altLang="zh-CN"/>
              <a:t>lss@mail.tsinghua.edu.cn</a:t>
            </a:r>
            <a:endParaRPr lang="zh-CN" altLang="en-US"/>
          </a:p>
        </p:txBody>
      </p:sp>
    </p:spTree>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ea typeface="宋体" charset="-122"/>
        </a:defRPr>
      </a:lvl2pPr>
      <a:lvl3pPr algn="ctr" defTabSz="457200" rtl="0" eaLnBrk="0" fontAlgn="base" hangingPunct="0">
        <a:spcBef>
          <a:spcPct val="0"/>
        </a:spcBef>
        <a:spcAft>
          <a:spcPct val="0"/>
        </a:spcAft>
        <a:defRPr sz="4400">
          <a:solidFill>
            <a:schemeClr val="tx1"/>
          </a:solidFill>
          <a:latin typeface="Calibri" pitchFamily="34" charset="0"/>
          <a:ea typeface="宋体" charset="-122"/>
        </a:defRPr>
      </a:lvl3pPr>
      <a:lvl4pPr algn="ctr" defTabSz="457200" rtl="0" eaLnBrk="0" fontAlgn="base" hangingPunct="0">
        <a:spcBef>
          <a:spcPct val="0"/>
        </a:spcBef>
        <a:spcAft>
          <a:spcPct val="0"/>
        </a:spcAft>
        <a:defRPr sz="4400">
          <a:solidFill>
            <a:schemeClr val="tx1"/>
          </a:solidFill>
          <a:latin typeface="Calibri" pitchFamily="34" charset="0"/>
          <a:ea typeface="宋体" charset="-122"/>
        </a:defRPr>
      </a:lvl4pPr>
      <a:lvl5pPr algn="ctr" defTabSz="457200" rtl="0" eaLnBrk="0" fontAlgn="base" hangingPunct="0">
        <a:spcBef>
          <a:spcPct val="0"/>
        </a:spcBef>
        <a:spcAft>
          <a:spcPct val="0"/>
        </a:spcAft>
        <a:defRPr sz="4400">
          <a:solidFill>
            <a:schemeClr val="tx1"/>
          </a:solidFill>
          <a:latin typeface="Calibri" pitchFamily="34" charset="0"/>
          <a:ea typeface="宋体" charset="-122"/>
        </a:defRPr>
      </a:lvl5pPr>
      <a:lvl6pPr marL="457200" algn="ctr" defTabSz="457200" rtl="0" fontAlgn="base">
        <a:spcBef>
          <a:spcPct val="0"/>
        </a:spcBef>
        <a:spcAft>
          <a:spcPct val="0"/>
        </a:spcAft>
        <a:defRPr sz="4400">
          <a:solidFill>
            <a:schemeClr val="tx1"/>
          </a:solidFill>
          <a:latin typeface="Calibri" pitchFamily="34" charset="0"/>
          <a:ea typeface="宋体" charset="-122"/>
        </a:defRPr>
      </a:lvl6pPr>
      <a:lvl7pPr marL="914400" algn="ctr" defTabSz="457200" rtl="0" fontAlgn="base">
        <a:spcBef>
          <a:spcPct val="0"/>
        </a:spcBef>
        <a:spcAft>
          <a:spcPct val="0"/>
        </a:spcAft>
        <a:defRPr sz="4400">
          <a:solidFill>
            <a:schemeClr val="tx1"/>
          </a:solidFill>
          <a:latin typeface="Calibri" pitchFamily="34" charset="0"/>
          <a:ea typeface="宋体" charset="-122"/>
        </a:defRPr>
      </a:lvl7pPr>
      <a:lvl8pPr marL="1371600" algn="ctr" defTabSz="457200" rtl="0" fontAlgn="base">
        <a:spcBef>
          <a:spcPct val="0"/>
        </a:spcBef>
        <a:spcAft>
          <a:spcPct val="0"/>
        </a:spcAft>
        <a:defRPr sz="4400">
          <a:solidFill>
            <a:schemeClr val="tx1"/>
          </a:solidFill>
          <a:latin typeface="Calibri" pitchFamily="34" charset="0"/>
          <a:ea typeface="宋体" charset="-122"/>
        </a:defRPr>
      </a:lvl8pPr>
      <a:lvl9pPr marL="1828800" algn="ctr" defTabSz="457200"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30.png"/><Relationship Id="rId5" Type="http://schemas.openxmlformats.org/officeDocument/2006/relationships/diagramQuickStyle" Target="../diagrams/quickStyle3.xml"/><Relationship Id="rId10" Type="http://schemas.openxmlformats.org/officeDocument/2006/relationships/image" Target="../media/image29.png"/><Relationship Id="rId4" Type="http://schemas.openxmlformats.org/officeDocument/2006/relationships/diagramLayout" Target="../diagrams/layout3.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jpeg"/><Relationship Id="rId4" Type="http://schemas.openxmlformats.org/officeDocument/2006/relationships/image" Target="../media/image12.jpe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1.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emf"/><Relationship Id="rId1" Type="http://schemas.openxmlformats.org/officeDocument/2006/relationships/slideLayout" Target="../slideLayouts/slideLayout35.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8"/>
          <p:cNvPicPr>
            <a:picLocks noChangeAspect="1"/>
          </p:cNvPicPr>
          <p:nvPr/>
        </p:nvPicPr>
        <p:blipFill>
          <a:blip r:embed="rId2"/>
          <a:srcRect/>
          <a:stretch>
            <a:fillRect/>
          </a:stretch>
        </p:blipFill>
        <p:spPr bwMode="auto">
          <a:xfrm>
            <a:off x="0" y="-708025"/>
            <a:ext cx="9144000" cy="5359400"/>
          </a:xfrm>
          <a:prstGeom prst="rect">
            <a:avLst/>
          </a:prstGeom>
          <a:noFill/>
          <a:ln w="9525">
            <a:noFill/>
            <a:miter lim="800000"/>
            <a:headEnd/>
            <a:tailEnd/>
          </a:ln>
        </p:spPr>
      </p:pic>
      <p:sp>
        <p:nvSpPr>
          <p:cNvPr id="64514" name="Rectangle 5"/>
          <p:cNvSpPr>
            <a:spLocks noChangeArrowheads="1"/>
          </p:cNvSpPr>
          <p:nvPr/>
        </p:nvSpPr>
        <p:spPr bwMode="auto">
          <a:xfrm>
            <a:off x="2700338" y="4470400"/>
            <a:ext cx="6048375" cy="1190625"/>
          </a:xfrm>
          <a:prstGeom prst="rect">
            <a:avLst/>
          </a:prstGeom>
          <a:noFill/>
          <a:ln w="9525">
            <a:noFill/>
            <a:miter lim="800000"/>
            <a:headEnd/>
            <a:tailEnd/>
          </a:ln>
        </p:spPr>
        <p:txBody>
          <a:bodyPr>
            <a:spAutoFit/>
          </a:bodyPr>
          <a:lstStyle/>
          <a:p>
            <a:pPr algn="ctr" eaLnBrk="0" hangingPunct="0"/>
            <a:r>
              <a:rPr lang="zh-CN" altLang="en-US" sz="3600">
                <a:solidFill>
                  <a:srgbClr val="9900CC"/>
                </a:solidFill>
                <a:ea typeface="微软雅黑" pitchFamily="34" charset="-122"/>
              </a:rPr>
              <a:t>基于工程实践与科技创新的创客交叉融合空间建设方案</a:t>
            </a:r>
          </a:p>
        </p:txBody>
      </p:sp>
      <p:pic>
        <p:nvPicPr>
          <p:cNvPr id="64515" name="Picture 2" descr="http://www.chla.com.cn/uploadfile/2011/new2011617/images/2012/02/20120217134337.jpg"/>
          <p:cNvPicPr>
            <a:picLocks noChangeAspect="1" noChangeArrowheads="1"/>
          </p:cNvPicPr>
          <p:nvPr/>
        </p:nvPicPr>
        <p:blipFill>
          <a:blip r:embed="rId3">
            <a:clrChange>
              <a:clrFrom>
                <a:srgbClr val="FFFDFF"/>
              </a:clrFrom>
              <a:clrTo>
                <a:srgbClr val="FFFDFF">
                  <a:alpha val="0"/>
                </a:srgbClr>
              </a:clrTo>
            </a:clrChange>
          </a:blip>
          <a:srcRect/>
          <a:stretch>
            <a:fillRect/>
          </a:stretch>
        </p:blipFill>
        <p:spPr bwMode="auto">
          <a:xfrm>
            <a:off x="719138" y="4297363"/>
            <a:ext cx="1670050" cy="1679575"/>
          </a:xfrm>
          <a:prstGeom prst="rect">
            <a:avLst/>
          </a:prstGeom>
          <a:noFill/>
          <a:ln w="9525">
            <a:noFill/>
            <a:miter lim="800000"/>
            <a:headEnd/>
            <a:tailEnd/>
          </a:ln>
        </p:spPr>
      </p:pic>
      <p:sp>
        <p:nvSpPr>
          <p:cNvPr id="64516" name="Slide Number Placeholder 1"/>
          <p:cNvSpPr>
            <a:spLocks noGrp="1"/>
          </p:cNvSpPr>
          <p:nvPr>
            <p:ph type="sldNum" sz="quarter" idx="12"/>
          </p:nvPr>
        </p:nvSpPr>
        <p:spPr>
          <a:noFill/>
        </p:spPr>
        <p:txBody>
          <a:bodyPr/>
          <a:lstStyle/>
          <a:p>
            <a:fld id="{419A53D3-1652-4422-81EC-EC31EB34C2D4}" type="slidenum">
              <a:rPr lang="en-US" altLang="zh-CN" smtClean="0">
                <a:ea typeface="宋体" charset="-122"/>
              </a:rPr>
              <a:pPr/>
              <a:t>1</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078288" y="0"/>
            <a:ext cx="5721350" cy="817563"/>
          </a:xfrm>
          <a:prstGeom prst="rect">
            <a:avLst/>
          </a:prstGeom>
          <a:solidFill>
            <a:schemeClr val="accent5">
              <a:lumMod val="20000"/>
              <a:lumOff val="80000"/>
            </a:schemeClr>
          </a:solidFill>
        </p:spPr>
        <p:txBody>
          <a:bodyPr anchor="ctr"/>
          <a:lstStyle>
            <a:defPPr>
              <a:defRPr lang="zh-CN"/>
            </a:defPPr>
            <a:lvl1pPr defTabSz="457200" eaLnBrk="1" fontAlgn="auto" latinLnBrk="0" hangingPunct="1">
              <a:spcAft>
                <a:spcPts val="0"/>
              </a:spcAft>
              <a:buNone/>
              <a:defRPr sz="3200" b="1" spc="600">
                <a:solidFill>
                  <a:srgbClr val="4BACC6">
                    <a:lumMod val="75000"/>
                  </a:srgbClr>
                </a:solidFill>
                <a:latin typeface="微软雅黑" pitchFamily="34" charset="-122"/>
                <a:ea typeface="微软雅黑" pitchFamily="34" charset="-122"/>
                <a:cs typeface="Arial" pitchFamily="34" charset="0"/>
              </a:defRPr>
            </a:lvl1pPr>
          </a:lstStyle>
          <a:p>
            <a:pPr>
              <a:defRPr/>
            </a:pPr>
            <a:r>
              <a:rPr lang="zh-CN" altLang="en-US" dirty="0"/>
              <a:t>多层次建设目标</a:t>
            </a:r>
            <a:endParaRPr lang="en-US" altLang="zh-CN" dirty="0"/>
          </a:p>
        </p:txBody>
      </p:sp>
      <p:sp>
        <p:nvSpPr>
          <p:cNvPr id="10" name="Title 1"/>
          <p:cNvSpPr txBox="1">
            <a:spLocks/>
          </p:cNvSpPr>
          <p:nvPr/>
        </p:nvSpPr>
        <p:spPr bwMode="auto">
          <a:xfrm>
            <a:off x="995363" y="0"/>
            <a:ext cx="3082925" cy="817563"/>
          </a:xfrm>
          <a:prstGeom prst="rect">
            <a:avLst/>
          </a:prstGeom>
          <a:solidFill>
            <a:srgbClr val="4BACC6"/>
          </a:solidFill>
        </p:spPr>
        <p:txBody>
          <a:bodyPr anchor="ctr"/>
          <a:lstStyle>
            <a:defPPr>
              <a:defRPr lang="zh-CN"/>
            </a:defPPr>
            <a:lvl1pPr algn="r" defTabSz="457200" eaLnBrk="1" fontAlgn="auto" latinLnBrk="0" hangingPunct="1">
              <a:spcAft>
                <a:spcPts val="0"/>
              </a:spcAft>
              <a:buNone/>
              <a:defRPr sz="3200" b="1" spc="600">
                <a:solidFill>
                  <a:prstClr val="white"/>
                </a:solidFill>
                <a:latin typeface="Arial" pitchFamily="34" charset="0"/>
                <a:ea typeface="微软雅黑" pitchFamily="34" charset="-122"/>
                <a:cs typeface="+mj-cs"/>
              </a:defRPr>
            </a:lvl1pPr>
          </a:lstStyle>
          <a:p>
            <a:pPr>
              <a:defRPr/>
            </a:pPr>
            <a:r>
              <a:rPr lang="zh-CN" altLang="en-US" dirty="0"/>
              <a:t>训练中心</a:t>
            </a:r>
            <a:endParaRPr lang="en-US" altLang="zh-CN" dirty="0"/>
          </a:p>
        </p:txBody>
      </p:sp>
      <p:sp>
        <p:nvSpPr>
          <p:cNvPr id="75779" name="内容占位符 2"/>
          <p:cNvSpPr>
            <a:spLocks noGrp="1"/>
          </p:cNvSpPr>
          <p:nvPr>
            <p:ph idx="1"/>
          </p:nvPr>
        </p:nvSpPr>
        <p:spPr>
          <a:xfrm>
            <a:off x="531813" y="1196975"/>
            <a:ext cx="8001000" cy="5357813"/>
          </a:xfrm>
        </p:spPr>
        <p:txBody>
          <a:bodyPr/>
          <a:lstStyle/>
          <a:p>
            <a:r>
              <a:rPr lang="zh-CN" altLang="zh-CN" sz="2000" smtClean="0">
                <a:solidFill>
                  <a:srgbClr val="002060"/>
                </a:solidFill>
                <a:latin typeface="微软雅黑" pitchFamily="34" charset="-122"/>
                <a:ea typeface="微软雅黑" pitchFamily="34" charset="-122"/>
              </a:rPr>
              <a:t>理念上，致力于</a:t>
            </a:r>
            <a:r>
              <a:rPr lang="en-US" altLang="zh-CN" sz="2000" smtClean="0">
                <a:solidFill>
                  <a:srgbClr val="002060"/>
                </a:solidFill>
                <a:latin typeface="微软雅黑" pitchFamily="34" charset="-122"/>
                <a:ea typeface="微软雅黑" pitchFamily="34" charset="-122"/>
              </a:rPr>
              <a:t>“</a:t>
            </a:r>
            <a:r>
              <a:rPr lang="zh-CN" altLang="zh-CN" sz="2000" smtClean="0">
                <a:solidFill>
                  <a:srgbClr val="002060"/>
                </a:solidFill>
                <a:latin typeface="微软雅黑" pitchFamily="34" charset="-122"/>
                <a:ea typeface="微软雅黑" pitchFamily="34" charset="-122"/>
              </a:rPr>
              <a:t>让学生做梦想的实现家</a:t>
            </a:r>
            <a:r>
              <a:rPr lang="en-US" altLang="zh-CN" sz="2000" smtClean="0">
                <a:solidFill>
                  <a:srgbClr val="002060"/>
                </a:solidFill>
                <a:latin typeface="微软雅黑" pitchFamily="34" charset="-122"/>
                <a:ea typeface="微软雅黑" pitchFamily="34" charset="-122"/>
              </a:rPr>
              <a:t>”</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zh-CN" sz="1600" smtClean="0">
                <a:solidFill>
                  <a:srgbClr val="002060"/>
                </a:solidFill>
                <a:latin typeface="微软雅黑" pitchFamily="34" charset="-122"/>
                <a:ea typeface="微软雅黑" pitchFamily="34" charset="-122"/>
              </a:rPr>
              <a:t>以</a:t>
            </a:r>
            <a:r>
              <a:rPr lang="zh-CN" altLang="en-US" sz="1600" smtClean="0">
                <a:solidFill>
                  <a:srgbClr val="002060"/>
                </a:solidFill>
                <a:latin typeface="微软雅黑" pitchFamily="34" charset="-122"/>
                <a:ea typeface="微软雅黑" pitchFamily="34" charset="-122"/>
              </a:rPr>
              <a:t>学术</a:t>
            </a:r>
            <a:r>
              <a:rPr lang="zh-CN" altLang="zh-CN" sz="1600" smtClean="0">
                <a:solidFill>
                  <a:srgbClr val="002060"/>
                </a:solidFill>
                <a:latin typeface="微软雅黑" pitchFamily="34" charset="-122"/>
                <a:ea typeface="微软雅黑" pitchFamily="34" charset="-122"/>
              </a:rPr>
              <a:t>志趣为导引，</a:t>
            </a:r>
            <a:r>
              <a:rPr lang="zh-CN" altLang="en-US" sz="1600" smtClean="0">
                <a:solidFill>
                  <a:srgbClr val="002060"/>
                </a:solidFill>
                <a:latin typeface="微软雅黑" pitchFamily="34" charset="-122"/>
                <a:ea typeface="微软雅黑" pitchFamily="34" charset="-122"/>
              </a:rPr>
              <a:t>以创意设计为驱动，</a:t>
            </a:r>
            <a:r>
              <a:rPr lang="zh-CN" altLang="zh-CN" sz="1600" smtClean="0">
                <a:solidFill>
                  <a:srgbClr val="002060"/>
                </a:solidFill>
                <a:latin typeface="微软雅黑" pitchFamily="34" charset="-122"/>
                <a:ea typeface="微软雅黑" pitchFamily="34" charset="-122"/>
              </a:rPr>
              <a:t>以创新实践为手段，</a:t>
            </a:r>
            <a:r>
              <a:rPr lang="zh-CN" altLang="en-US" sz="1600" smtClean="0">
                <a:solidFill>
                  <a:srgbClr val="002060"/>
                </a:solidFill>
                <a:latin typeface="微软雅黑" pitchFamily="34" charset="-122"/>
                <a:ea typeface="微软雅黑" pitchFamily="34" charset="-122"/>
              </a:rPr>
              <a:t>多学科交叉</a:t>
            </a:r>
            <a:r>
              <a:rPr lang="zh-CN" altLang="zh-CN" sz="1600" smtClean="0">
                <a:solidFill>
                  <a:srgbClr val="002060"/>
                </a:solidFill>
                <a:latin typeface="微软雅黑" pitchFamily="34" charset="-122"/>
                <a:ea typeface="微软雅黑" pitchFamily="34" charset="-122"/>
              </a:rPr>
              <a:t>融合，知识传授、能力培养和价值塑造协调发展，充分释放学生巨大的创新潜力。</a:t>
            </a:r>
          </a:p>
          <a:p>
            <a:r>
              <a:rPr lang="zh-CN" altLang="zh-CN" sz="2000" smtClean="0">
                <a:solidFill>
                  <a:srgbClr val="002060"/>
                </a:solidFill>
                <a:latin typeface="微软雅黑" pitchFamily="34" charset="-122"/>
                <a:ea typeface="微软雅黑" pitchFamily="34" charset="-122"/>
              </a:rPr>
              <a:t>模式上，以学生为主体</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en-US" sz="1600" smtClean="0">
                <a:solidFill>
                  <a:srgbClr val="002060"/>
                </a:solidFill>
                <a:latin typeface="微软雅黑" pitchFamily="34" charset="-122"/>
                <a:ea typeface="微软雅黑" pitchFamily="34" charset="-122"/>
              </a:rPr>
              <a:t>自主学习、团队学习与探究学习相结合，</a:t>
            </a:r>
            <a:r>
              <a:rPr lang="zh-CN" altLang="zh-CN" sz="1600" smtClean="0">
                <a:solidFill>
                  <a:srgbClr val="002060"/>
                </a:solidFill>
                <a:latin typeface="微软雅黑" pitchFamily="34" charset="-122"/>
                <a:ea typeface="微软雅黑" pitchFamily="34" charset="-122"/>
              </a:rPr>
              <a:t>通过教育模式的创新，激发学生的内在动力，在校园里营造良好的创意、创新、创业氛围。</a:t>
            </a:r>
          </a:p>
          <a:p>
            <a:r>
              <a:rPr lang="zh-CN" altLang="zh-CN" sz="2000" smtClean="0">
                <a:solidFill>
                  <a:srgbClr val="002060"/>
                </a:solidFill>
                <a:latin typeface="微软雅黑" pitchFamily="34" charset="-122"/>
                <a:ea typeface="微软雅黑" pitchFamily="34" charset="-122"/>
              </a:rPr>
              <a:t>体系上，建设</a:t>
            </a:r>
            <a:r>
              <a:rPr lang="zh-CN" altLang="en-US" sz="2000" smtClean="0">
                <a:solidFill>
                  <a:srgbClr val="002060"/>
                </a:solidFill>
                <a:latin typeface="微软雅黑" pitchFamily="34" charset="-122"/>
                <a:ea typeface="微软雅黑" pitchFamily="34" charset="-122"/>
              </a:rPr>
              <a:t>分层次的创新实践</a:t>
            </a:r>
            <a:r>
              <a:rPr lang="zh-CN" altLang="zh-CN" sz="2000" smtClean="0">
                <a:solidFill>
                  <a:srgbClr val="002060"/>
                </a:solidFill>
                <a:latin typeface="微软雅黑" pitchFamily="34" charset="-122"/>
                <a:ea typeface="微软雅黑" pitchFamily="34" charset="-122"/>
              </a:rPr>
              <a:t>教学体系</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en-US" sz="1600" smtClean="0">
                <a:solidFill>
                  <a:srgbClr val="002060"/>
                </a:solidFill>
                <a:latin typeface="微软雅黑" pitchFamily="34" charset="-122"/>
                <a:ea typeface="微软雅黑" pitchFamily="34" charset="-122"/>
              </a:rPr>
              <a:t>将基础训练、综合训练与系统集成相结合，</a:t>
            </a:r>
            <a:r>
              <a:rPr lang="zh-CN" altLang="zh-CN" sz="1600" smtClean="0">
                <a:solidFill>
                  <a:srgbClr val="002060"/>
                </a:solidFill>
                <a:latin typeface="微软雅黑" pitchFamily="34" charset="-122"/>
                <a:ea typeface="微软雅黑" pitchFamily="34" charset="-122"/>
              </a:rPr>
              <a:t>实现跨领域合作，鼓励不同学科同学的思想碰撞，运用和发展现有的开源和学术研究成果将想法变成现实。</a:t>
            </a:r>
          </a:p>
          <a:p>
            <a:r>
              <a:rPr lang="zh-CN" altLang="zh-CN" sz="2000" smtClean="0">
                <a:solidFill>
                  <a:srgbClr val="002060"/>
                </a:solidFill>
                <a:latin typeface="微软雅黑" pitchFamily="34" charset="-122"/>
                <a:ea typeface="微软雅黑" pitchFamily="34" charset="-122"/>
              </a:rPr>
              <a:t>规模效益上</a:t>
            </a:r>
            <a:r>
              <a:rPr lang="zh-CN" altLang="en-US" sz="2000" smtClean="0">
                <a:solidFill>
                  <a:srgbClr val="002060"/>
                </a:solidFill>
                <a:latin typeface="微软雅黑" pitchFamily="34" charset="-122"/>
                <a:ea typeface="微软雅黑" pitchFamily="34" charset="-122"/>
              </a:rPr>
              <a:t>，让多数同学接受三创教育。</a:t>
            </a:r>
            <a:endParaRPr lang="en-US" altLang="zh-CN" sz="2000" smtClean="0">
              <a:solidFill>
                <a:srgbClr val="002060"/>
              </a:solidFill>
              <a:latin typeface="微软雅黑" pitchFamily="34" charset="-122"/>
              <a:ea typeface="微软雅黑" pitchFamily="34" charset="-122"/>
            </a:endParaRPr>
          </a:p>
          <a:p>
            <a:pPr lvl="1"/>
            <a:r>
              <a:rPr lang="zh-CN" altLang="zh-CN" sz="1600" smtClean="0">
                <a:solidFill>
                  <a:srgbClr val="002060"/>
                </a:solidFill>
                <a:latin typeface="微软雅黑" pitchFamily="34" charset="-122"/>
                <a:ea typeface="微软雅黑" pitchFamily="34" charset="-122"/>
              </a:rPr>
              <a:t>让全校</a:t>
            </a:r>
            <a:r>
              <a:rPr lang="en-US" altLang="zh-CN" sz="1600" smtClean="0">
                <a:solidFill>
                  <a:srgbClr val="002060"/>
                </a:solidFill>
                <a:latin typeface="微软雅黑" pitchFamily="34" charset="-122"/>
                <a:ea typeface="微软雅黑" pitchFamily="34" charset="-122"/>
              </a:rPr>
              <a:t>80%</a:t>
            </a:r>
            <a:r>
              <a:rPr lang="zh-CN" altLang="en-US" sz="1600" smtClean="0">
                <a:solidFill>
                  <a:srgbClr val="002060"/>
                </a:solidFill>
                <a:latin typeface="微软雅黑" pitchFamily="34" charset="-122"/>
                <a:ea typeface="微软雅黑" pitchFamily="34" charset="-122"/>
              </a:rPr>
              <a:t>的本科生通过实习等课程进行创意创新训练，</a:t>
            </a:r>
            <a:r>
              <a:rPr lang="zh-CN" altLang="zh-CN" sz="1600" smtClean="0">
                <a:solidFill>
                  <a:srgbClr val="002060"/>
                </a:solidFill>
                <a:latin typeface="微软雅黑" pitchFamily="34" charset="-122"/>
                <a:ea typeface="微软雅黑" pitchFamily="34" charset="-122"/>
              </a:rPr>
              <a:t>超过</a:t>
            </a:r>
            <a:r>
              <a:rPr lang="en-US" altLang="zh-CN" sz="1600" smtClean="0">
                <a:solidFill>
                  <a:srgbClr val="002060"/>
                </a:solidFill>
                <a:latin typeface="微软雅黑" pitchFamily="34" charset="-122"/>
                <a:ea typeface="微软雅黑" pitchFamily="34" charset="-122"/>
              </a:rPr>
              <a:t>30%</a:t>
            </a:r>
            <a:r>
              <a:rPr lang="zh-CN" altLang="zh-CN" sz="1600" smtClean="0">
                <a:solidFill>
                  <a:srgbClr val="002060"/>
                </a:solidFill>
                <a:latin typeface="微软雅黑" pitchFamily="34" charset="-122"/>
                <a:ea typeface="微软雅黑" pitchFamily="34" charset="-122"/>
              </a:rPr>
              <a:t>的同学（每年</a:t>
            </a:r>
            <a:r>
              <a:rPr lang="en-US" altLang="zh-CN" sz="1600" smtClean="0">
                <a:solidFill>
                  <a:srgbClr val="002060"/>
                </a:solidFill>
                <a:latin typeface="微软雅黑" pitchFamily="34" charset="-122"/>
                <a:ea typeface="微软雅黑" pitchFamily="34" charset="-122"/>
              </a:rPr>
              <a:t>1000</a:t>
            </a:r>
            <a:r>
              <a:rPr lang="zh-CN" altLang="zh-CN" sz="1600" smtClean="0">
                <a:solidFill>
                  <a:srgbClr val="002060"/>
                </a:solidFill>
                <a:latin typeface="微软雅黑" pitchFamily="34" charset="-122"/>
                <a:ea typeface="微软雅黑" pitchFamily="34" charset="-122"/>
              </a:rPr>
              <a:t>～</a:t>
            </a:r>
            <a:r>
              <a:rPr lang="en-US" altLang="zh-CN" sz="1600" smtClean="0">
                <a:solidFill>
                  <a:srgbClr val="002060"/>
                </a:solidFill>
                <a:latin typeface="微软雅黑" pitchFamily="34" charset="-122"/>
                <a:ea typeface="微软雅黑" pitchFamily="34" charset="-122"/>
              </a:rPr>
              <a:t>1200</a:t>
            </a:r>
            <a:r>
              <a:rPr lang="zh-CN" altLang="zh-CN" sz="1600" smtClean="0">
                <a:solidFill>
                  <a:srgbClr val="002060"/>
                </a:solidFill>
                <a:latin typeface="微软雅黑" pitchFamily="34" charset="-122"/>
                <a:ea typeface="微软雅黑" pitchFamily="34" charset="-122"/>
              </a:rPr>
              <a:t>人次）直接参与符合创客精神</a:t>
            </a:r>
            <a:r>
              <a:rPr lang="zh-CN" altLang="en-US" sz="1600" smtClean="0">
                <a:solidFill>
                  <a:srgbClr val="002060"/>
                </a:solidFill>
                <a:latin typeface="微软雅黑" pitchFamily="34" charset="-122"/>
                <a:ea typeface="微软雅黑" pitchFamily="34" charset="-122"/>
              </a:rPr>
              <a:t>的</a:t>
            </a:r>
            <a:r>
              <a:rPr lang="zh-CN" altLang="zh-CN" sz="1600" smtClean="0">
                <a:solidFill>
                  <a:srgbClr val="002060"/>
                </a:solidFill>
                <a:latin typeface="微软雅黑" pitchFamily="34" charset="-122"/>
                <a:ea typeface="微软雅黑" pitchFamily="34" charset="-122"/>
              </a:rPr>
              <a:t>学习活动。</a:t>
            </a:r>
          </a:p>
          <a:p>
            <a:r>
              <a:rPr lang="zh-CN" altLang="zh-CN" sz="2000" smtClean="0">
                <a:solidFill>
                  <a:srgbClr val="002060"/>
                </a:solidFill>
                <a:latin typeface="微软雅黑" pitchFamily="34" charset="-122"/>
                <a:ea typeface="微软雅黑" pitchFamily="34" charset="-122"/>
              </a:rPr>
              <a:t>机制上，形成开放的</a:t>
            </a:r>
            <a:r>
              <a:rPr lang="zh-CN" altLang="en-US" sz="2000" smtClean="0">
                <a:solidFill>
                  <a:srgbClr val="002060"/>
                </a:solidFill>
                <a:latin typeface="微软雅黑" pitchFamily="34" charset="-122"/>
                <a:ea typeface="微软雅黑" pitchFamily="34" charset="-122"/>
              </a:rPr>
              <a:t>创客空间</a:t>
            </a:r>
            <a:r>
              <a:rPr lang="zh-CN" altLang="zh-CN" sz="2000" smtClean="0">
                <a:solidFill>
                  <a:srgbClr val="002060"/>
                </a:solidFill>
                <a:latin typeface="微软雅黑" pitchFamily="34" charset="-122"/>
                <a:ea typeface="微软雅黑" pitchFamily="34" charset="-122"/>
              </a:rPr>
              <a:t>建设</a:t>
            </a:r>
            <a:r>
              <a:rPr lang="zh-CN" altLang="en-US" sz="2000" smtClean="0">
                <a:solidFill>
                  <a:srgbClr val="002060"/>
                </a:solidFill>
                <a:latin typeface="微软雅黑" pitchFamily="34" charset="-122"/>
                <a:ea typeface="微软雅黑" pitchFamily="34" charset="-122"/>
              </a:rPr>
              <a:t>和运行</a:t>
            </a:r>
            <a:r>
              <a:rPr lang="zh-CN" altLang="zh-CN" sz="2000" smtClean="0">
                <a:solidFill>
                  <a:srgbClr val="002060"/>
                </a:solidFill>
                <a:latin typeface="微软雅黑" pitchFamily="34" charset="-122"/>
                <a:ea typeface="微软雅黑" pitchFamily="34" charset="-122"/>
              </a:rPr>
              <a:t>机制</a:t>
            </a:r>
            <a:r>
              <a:rPr lang="zh-CN" altLang="en-US" sz="2000" smtClean="0">
                <a:solidFill>
                  <a:srgbClr val="002060"/>
                </a:solidFill>
                <a:latin typeface="微软雅黑" pitchFamily="34" charset="-122"/>
                <a:ea typeface="微软雅黑" pitchFamily="34" charset="-122"/>
              </a:rPr>
              <a:t>。</a:t>
            </a:r>
            <a:endParaRPr lang="en-US" altLang="zh-CN" sz="2000" smtClean="0">
              <a:solidFill>
                <a:srgbClr val="002060"/>
              </a:solidFill>
              <a:latin typeface="微软雅黑" pitchFamily="34" charset="-122"/>
              <a:ea typeface="微软雅黑" pitchFamily="34" charset="-122"/>
            </a:endParaRPr>
          </a:p>
          <a:p>
            <a:pPr lvl="1"/>
            <a:r>
              <a:rPr lang="zh-CN" altLang="zh-CN" sz="1600" smtClean="0">
                <a:solidFill>
                  <a:srgbClr val="002060"/>
                </a:solidFill>
                <a:latin typeface="微软雅黑" pitchFamily="34" charset="-122"/>
                <a:ea typeface="微软雅黑" pitchFamily="34" charset="-122"/>
              </a:rPr>
              <a:t>通过</a:t>
            </a:r>
            <a:r>
              <a:rPr lang="zh-CN" altLang="en-US" sz="1600" smtClean="0">
                <a:solidFill>
                  <a:srgbClr val="002060"/>
                </a:solidFill>
                <a:latin typeface="微软雅黑" pitchFamily="34" charset="-122"/>
                <a:ea typeface="微软雅黑" pitchFamily="34" charset="-122"/>
              </a:rPr>
              <a:t>教务处领导，训练中心服务，</a:t>
            </a:r>
            <a:r>
              <a:rPr lang="zh-CN" altLang="zh-CN" sz="1600" smtClean="0">
                <a:solidFill>
                  <a:srgbClr val="002060"/>
                </a:solidFill>
                <a:latin typeface="微软雅黑" pitchFamily="34" charset="-122"/>
                <a:ea typeface="微软雅黑" pitchFamily="34" charset="-122"/>
              </a:rPr>
              <a:t>学校相关院系、教师、学生、国内外企业以及全球创客社群等的主动参与，激活清华校园成为一个更具创造力的学习型空间。</a:t>
            </a:r>
            <a:endParaRPr lang="zh-CN" altLang="en-US" sz="1800" smtClean="0">
              <a:solidFill>
                <a:srgbClr val="002060"/>
              </a:solidFill>
              <a:latin typeface="微软雅黑" pitchFamily="34" charset="-122"/>
              <a:ea typeface="微软雅黑" pitchFamily="34" charset="-122"/>
            </a:endParaRPr>
          </a:p>
        </p:txBody>
      </p:sp>
      <p:sp>
        <p:nvSpPr>
          <p:cNvPr id="75780" name="灯片编号占位符 4"/>
          <p:cNvSpPr>
            <a:spLocks noGrp="1"/>
          </p:cNvSpPr>
          <p:nvPr>
            <p:ph type="sldNum" sz="quarter" idx="12"/>
          </p:nvPr>
        </p:nvSpPr>
        <p:spPr>
          <a:noFill/>
        </p:spPr>
        <p:txBody>
          <a:bodyPr/>
          <a:lstStyle/>
          <a:p>
            <a:fld id="{664FE329-7B75-4747-A7CE-50CF256AFD7F}" type="slidenum">
              <a:rPr lang="en-US" altLang="zh-CN" smtClean="0">
                <a:latin typeface="微软雅黑" pitchFamily="34" charset="-122"/>
                <a:ea typeface="微软雅黑" pitchFamily="34" charset="-122"/>
              </a:rPr>
              <a:pPr/>
              <a:t>10</a:t>
            </a:fld>
            <a:endParaRPr lang="en-US" altLang="zh-CN" smtClean="0">
              <a:latin typeface="微软雅黑" pitchFamily="34" charset="-122"/>
              <a:ea typeface="微软雅黑" pitchFamily="34" charset="-122"/>
            </a:endParaRPr>
          </a:p>
        </p:txBody>
      </p:sp>
      <p:pic>
        <p:nvPicPr>
          <p:cNvPr id="75781" name="Picture 9" descr="shouyea5"/>
          <p:cNvPicPr>
            <a:picLocks noChangeAspect="1" noChangeArrowheads="1"/>
          </p:cNvPicPr>
          <p:nvPr/>
        </p:nvPicPr>
        <p:blipFill>
          <a:blip r:embed="rId2"/>
          <a:srcRect/>
          <a:stretch>
            <a:fillRect/>
          </a:stretch>
        </p:blipFill>
        <p:spPr bwMode="auto">
          <a:xfrm>
            <a:off x="7527925" y="193675"/>
            <a:ext cx="1366838" cy="485775"/>
          </a:xfrm>
          <a:prstGeom prst="rect">
            <a:avLst/>
          </a:prstGeom>
          <a:noFill/>
          <a:ln w="9525">
            <a:noFill/>
            <a:miter lim="800000"/>
            <a:headEnd/>
            <a:tailEnd/>
          </a:ln>
        </p:spPr>
      </p:pic>
      <p:sp>
        <p:nvSpPr>
          <p:cNvPr id="14" name="矩形 29"/>
          <p:cNvSpPr/>
          <p:nvPr/>
        </p:nvSpPr>
        <p:spPr bwMode="auto">
          <a:xfrm rot="19780671">
            <a:off x="-938213" y="-660400"/>
            <a:ext cx="3241676" cy="1527175"/>
          </a:xfrm>
          <a:prstGeom prst="rect">
            <a:avLst/>
          </a:prstGeom>
          <a:solidFill>
            <a:srgbClr val="A3B2C1">
              <a:lumMod val="60000"/>
              <a:lumOff val="40000"/>
            </a:srgbClr>
          </a:solidFill>
          <a:ln w="25400" cap="flat" cmpd="sng" algn="ctr">
            <a:solidFill>
              <a:srgbClr val="FFFFFF">
                <a:hueOff val="0"/>
                <a:satOff val="0"/>
                <a:lumOff val="0"/>
                <a:alphaOff val="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15" name="矩形 30"/>
          <p:cNvSpPr/>
          <p:nvPr/>
        </p:nvSpPr>
        <p:spPr>
          <a:xfrm rot="19712769">
            <a:off x="-160280" y="149793"/>
            <a:ext cx="1747594" cy="707886"/>
          </a:xfrm>
          <a:prstGeom prst="rect">
            <a:avLst/>
          </a:prstGeom>
          <a:noFill/>
          <a:ln w="25400" cap="flat" cmpd="sng" algn="ctr">
            <a:noFill/>
            <a:prstDash val="solid"/>
          </a:ln>
          <a:effectLst/>
        </p:spPr>
        <p:txBody>
          <a:bodyPr wrap="none">
            <a:spAutoFit/>
          </a:bodyPr>
          <a:lstStyle/>
          <a:p>
            <a:pPr algn="ctr" defTabSz="457200" fontAlgn="auto">
              <a:spcBef>
                <a:spcPts val="0"/>
              </a:spcBef>
              <a:spcAft>
                <a:spcPts val="0"/>
              </a:spcAft>
              <a:defRPr/>
            </a:pPr>
            <a:r>
              <a:rPr lang="en-US" altLang="zh-CN"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rPr>
              <a:t>WHAT</a:t>
            </a:r>
            <a:endParaRPr lang="zh-CN" altLang="en-US"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a:xfrm>
            <a:off x="611188" y="1412875"/>
            <a:ext cx="6337300" cy="752475"/>
          </a:xfrm>
        </p:spPr>
        <p:txBody>
          <a:bodyPr/>
          <a:lstStyle/>
          <a:p>
            <a:r>
              <a:rPr lang="zh-CN" altLang="en-US" sz="4800" b="1" smtClean="0">
                <a:solidFill>
                  <a:srgbClr val="002060"/>
                </a:solidFill>
                <a:latin typeface="微软雅黑" pitchFamily="34" charset="-122"/>
                <a:ea typeface="微软雅黑" pitchFamily="34" charset="-122"/>
              </a:rPr>
              <a:t>二、物理空间规划</a:t>
            </a:r>
          </a:p>
        </p:txBody>
      </p:sp>
      <p:pic>
        <p:nvPicPr>
          <p:cNvPr id="76802" name="Picture 6" descr="3.jpg"/>
          <p:cNvPicPr>
            <a:picLocks noChangeAspect="1"/>
          </p:cNvPicPr>
          <p:nvPr/>
        </p:nvPicPr>
        <p:blipFill>
          <a:blip r:embed="rId2"/>
          <a:srcRect/>
          <a:stretch>
            <a:fillRect/>
          </a:stretch>
        </p:blipFill>
        <p:spPr bwMode="auto">
          <a:xfrm>
            <a:off x="1619250" y="2708275"/>
            <a:ext cx="5905500" cy="28336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p:nvPr>
        </p:nvSpPr>
        <p:spPr>
          <a:xfrm>
            <a:off x="592138" y="357188"/>
            <a:ext cx="6337300" cy="538162"/>
          </a:xfrm>
        </p:spPr>
        <p:txBody>
          <a:bodyPr/>
          <a:lstStyle/>
          <a:p>
            <a:r>
              <a:rPr lang="zh-CN" altLang="en-US" sz="3200" smtClean="0">
                <a:solidFill>
                  <a:srgbClr val="7030A0"/>
                </a:solidFill>
                <a:latin typeface="微软雅黑" pitchFamily="34" charset="-122"/>
                <a:ea typeface="微软雅黑" pitchFamily="34" charset="-122"/>
              </a:rPr>
              <a:t>空间规划原则</a:t>
            </a:r>
          </a:p>
        </p:txBody>
      </p:sp>
      <p:sp>
        <p:nvSpPr>
          <p:cNvPr id="77826" name="内容占位符 2"/>
          <p:cNvSpPr>
            <a:spLocks noGrp="1"/>
          </p:cNvSpPr>
          <p:nvPr>
            <p:ph idx="1"/>
          </p:nvPr>
        </p:nvSpPr>
        <p:spPr>
          <a:xfrm>
            <a:off x="571500" y="1357313"/>
            <a:ext cx="8001000" cy="4681537"/>
          </a:xfrm>
        </p:spPr>
        <p:txBody>
          <a:bodyPr/>
          <a:lstStyle/>
          <a:p>
            <a:r>
              <a:rPr lang="zh-CN" altLang="en-US" sz="2800" smtClean="0">
                <a:solidFill>
                  <a:srgbClr val="002060"/>
                </a:solidFill>
                <a:latin typeface="微软雅黑" pitchFamily="34" charset="-122"/>
                <a:ea typeface="微软雅黑" pitchFamily="34" charset="-122"/>
              </a:rPr>
              <a:t>工程训练与创客实践相辅相成</a:t>
            </a:r>
            <a:endParaRPr lang="en-US" altLang="zh-CN" sz="28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训练中心集中空间与分布的其他学科实验教学中心和创新实验室统筹规划</a:t>
            </a:r>
            <a:endParaRPr lang="en-US" altLang="zh-CN" sz="28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分工与协作：与</a:t>
            </a:r>
            <a:r>
              <a:rPr lang="en-US" altLang="zh-CN" sz="2800" smtClean="0">
                <a:solidFill>
                  <a:srgbClr val="002060"/>
                </a:solidFill>
                <a:latin typeface="微软雅黑" pitchFamily="34" charset="-122"/>
                <a:ea typeface="微软雅黑" pitchFamily="34" charset="-122"/>
              </a:rPr>
              <a:t>X-lab</a:t>
            </a:r>
            <a:r>
              <a:rPr lang="zh-CN" altLang="en-US" sz="2800" smtClean="0">
                <a:solidFill>
                  <a:srgbClr val="002060"/>
                </a:solidFill>
                <a:latin typeface="微软雅黑" pitchFamily="34" charset="-122"/>
                <a:ea typeface="微软雅黑" pitchFamily="34" charset="-122"/>
              </a:rPr>
              <a:t>、</a:t>
            </a:r>
            <a:r>
              <a:rPr lang="en-US" altLang="zh-CN" sz="2800" smtClean="0">
                <a:solidFill>
                  <a:srgbClr val="002060"/>
                </a:solidFill>
                <a:latin typeface="微软雅黑" pitchFamily="34" charset="-122"/>
                <a:ea typeface="微软雅黑" pitchFamily="34" charset="-122"/>
              </a:rPr>
              <a:t>Campus-lab</a:t>
            </a:r>
            <a:r>
              <a:rPr lang="zh-CN" altLang="en-US" sz="2800" smtClean="0">
                <a:solidFill>
                  <a:srgbClr val="002060"/>
                </a:solidFill>
                <a:latin typeface="微软雅黑" pitchFamily="34" charset="-122"/>
                <a:ea typeface="微软雅黑" pitchFamily="34" charset="-122"/>
              </a:rPr>
              <a:t>、兴趣团队、星火班等的定位和而不同</a:t>
            </a:r>
            <a:endParaRPr lang="en-US" altLang="zh-CN" sz="28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创意设计与创新制作有机结合</a:t>
            </a:r>
            <a:endParaRPr lang="en-US" altLang="zh-CN" sz="28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现实空间与虚拟空间有机结合</a:t>
            </a:r>
            <a:endParaRPr lang="en-US" altLang="zh-CN" sz="28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第一课堂与第二课堂有机结合</a:t>
            </a:r>
            <a:endParaRPr lang="en-US" altLang="zh-CN" sz="2800" smtClean="0">
              <a:solidFill>
                <a:srgbClr val="002060"/>
              </a:solidFill>
              <a:latin typeface="微软雅黑" pitchFamily="34" charset="-122"/>
              <a:ea typeface="微软雅黑" pitchFamily="34" charset="-122"/>
            </a:endParaRPr>
          </a:p>
        </p:txBody>
      </p:sp>
      <p:sp>
        <p:nvSpPr>
          <p:cNvPr id="77827" name="灯片编号占位符 4"/>
          <p:cNvSpPr>
            <a:spLocks noGrp="1"/>
          </p:cNvSpPr>
          <p:nvPr>
            <p:ph type="sldNum" sz="quarter" idx="12"/>
          </p:nvPr>
        </p:nvSpPr>
        <p:spPr>
          <a:noFill/>
        </p:spPr>
        <p:txBody>
          <a:bodyPr/>
          <a:lstStyle/>
          <a:p>
            <a:fld id="{ECBEF276-906D-40E7-BD2C-74C4D32DCE7E}" type="slidenum">
              <a:rPr lang="en-US" altLang="zh-CN" smtClean="0">
                <a:latin typeface="微软雅黑" pitchFamily="34" charset="-122"/>
                <a:ea typeface="微软雅黑" pitchFamily="34" charset="-122"/>
              </a:rPr>
              <a:pPr/>
              <a:t>12</a:t>
            </a:fld>
            <a:endParaRPr lang="en-US" altLang="zh-CN" smtClean="0">
              <a:latin typeface="微软雅黑" pitchFamily="34" charset="-122"/>
              <a:ea typeface="微软雅黑" pitchFamily="3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56" descr="幻灯片1"/>
          <p:cNvPicPr>
            <a:picLocks noChangeAspect="1" noChangeArrowheads="1"/>
          </p:cNvPicPr>
          <p:nvPr/>
        </p:nvPicPr>
        <p:blipFill>
          <a:blip r:embed="rId2"/>
          <a:srcRect/>
          <a:stretch>
            <a:fillRect/>
          </a:stretch>
        </p:blipFill>
        <p:spPr bwMode="auto">
          <a:xfrm>
            <a:off x="0" y="1052513"/>
            <a:ext cx="7129463" cy="5348287"/>
          </a:xfrm>
          <a:prstGeom prst="rect">
            <a:avLst/>
          </a:prstGeom>
          <a:noFill/>
          <a:ln w="9525">
            <a:noFill/>
            <a:miter lim="800000"/>
            <a:headEnd/>
            <a:tailEnd/>
          </a:ln>
        </p:spPr>
      </p:pic>
      <p:sp>
        <p:nvSpPr>
          <p:cNvPr id="78850" name="标题 1"/>
          <p:cNvSpPr>
            <a:spLocks/>
          </p:cNvSpPr>
          <p:nvPr/>
        </p:nvSpPr>
        <p:spPr bwMode="auto">
          <a:xfrm>
            <a:off x="592138" y="357188"/>
            <a:ext cx="6337300" cy="538162"/>
          </a:xfrm>
          <a:prstGeom prst="rect">
            <a:avLst/>
          </a:prstGeom>
          <a:noFill/>
          <a:ln w="9525">
            <a:noFill/>
            <a:miter lim="800000"/>
            <a:headEnd/>
            <a:tailEnd/>
          </a:ln>
        </p:spPr>
        <p:txBody>
          <a:bodyPr anchor="b"/>
          <a:lstStyle/>
          <a:p>
            <a:pPr eaLnBrk="0" hangingPunct="0"/>
            <a:r>
              <a:rPr lang="zh-CN" altLang="en-US" sz="3200">
                <a:solidFill>
                  <a:srgbClr val="9900CC"/>
                </a:solidFill>
                <a:latin typeface="微软雅黑" pitchFamily="34" charset="-122"/>
                <a:ea typeface="微软雅黑" pitchFamily="34" charset="-122"/>
              </a:rPr>
              <a:t>空间功能划分</a:t>
            </a:r>
          </a:p>
        </p:txBody>
      </p:sp>
      <p:pic>
        <p:nvPicPr>
          <p:cNvPr id="78851" name="Picture 156" descr="幻灯片1"/>
          <p:cNvPicPr>
            <a:picLocks noChangeAspect="1" noChangeArrowheads="1"/>
          </p:cNvPicPr>
          <p:nvPr/>
        </p:nvPicPr>
        <p:blipFill>
          <a:blip r:embed="rId2"/>
          <a:srcRect l="72720"/>
          <a:stretch>
            <a:fillRect/>
          </a:stretch>
        </p:blipFill>
        <p:spPr bwMode="auto">
          <a:xfrm>
            <a:off x="4572000" y="1052513"/>
            <a:ext cx="1944688" cy="5348287"/>
          </a:xfrm>
          <a:prstGeom prst="rect">
            <a:avLst/>
          </a:prstGeom>
          <a:noFill/>
          <a:ln w="9525">
            <a:noFill/>
            <a:miter lim="800000"/>
            <a:headEnd/>
            <a:tailEnd/>
          </a:ln>
        </p:spPr>
      </p:pic>
      <p:sp>
        <p:nvSpPr>
          <p:cNvPr id="4" name="Rectangle 3"/>
          <p:cNvSpPr/>
          <p:nvPr/>
        </p:nvSpPr>
        <p:spPr>
          <a:xfrm>
            <a:off x="5743575" y="2276475"/>
            <a:ext cx="3384550" cy="2652713"/>
          </a:xfrm>
          <a:prstGeom prst="rect">
            <a:avLst/>
          </a:prstGeom>
        </p:spPr>
        <p:txBody>
          <a:bodyPr>
            <a:spAutoFit/>
          </a:bodyPr>
          <a:lstStyle/>
          <a:p>
            <a:pPr marL="469900" indent="-469900" eaLnBrk="0" hangingPunct="0">
              <a:spcBef>
                <a:spcPct val="20000"/>
              </a:spcBef>
              <a:buClr>
                <a:srgbClr val="CC0000"/>
              </a:buClr>
              <a:buFont typeface="Wingdings" pitchFamily="2" charset="2"/>
              <a:buChar char="o"/>
              <a:defRPr/>
            </a:pPr>
            <a:r>
              <a:rPr lang="zh-CN" altLang="zh-CN" sz="1600" kern="0" dirty="0">
                <a:solidFill>
                  <a:srgbClr val="000000"/>
                </a:solidFill>
                <a:latin typeface="微软雅黑" pitchFamily="34" charset="-122"/>
                <a:ea typeface="微软雅黑" pitchFamily="34" charset="-122"/>
              </a:rPr>
              <a:t>教学资源配置按照暑期接纳实习人数配置。</a:t>
            </a:r>
            <a:r>
              <a:rPr lang="zh-CN" altLang="en-US" sz="1600" kern="0" dirty="0">
                <a:solidFill>
                  <a:srgbClr val="000000"/>
                </a:solidFill>
                <a:latin typeface="微软雅黑" pitchFamily="34" charset="-122"/>
                <a:ea typeface="微软雅黑" pitchFamily="34" charset="-122"/>
              </a:rPr>
              <a:t>金工实习</a:t>
            </a:r>
            <a:r>
              <a:rPr lang="en-US" altLang="zh-CN" sz="1600" kern="0" dirty="0">
                <a:solidFill>
                  <a:srgbClr val="000000"/>
                </a:solidFill>
                <a:latin typeface="微软雅黑" pitchFamily="34" charset="-122"/>
                <a:ea typeface="微软雅黑" pitchFamily="34" charset="-122"/>
              </a:rPr>
              <a:t>300</a:t>
            </a:r>
            <a:r>
              <a:rPr lang="zh-CN" altLang="en-US" sz="1600" kern="0" dirty="0">
                <a:solidFill>
                  <a:srgbClr val="000000"/>
                </a:solidFill>
                <a:latin typeface="微软雅黑" pitchFamily="34" charset="-122"/>
                <a:ea typeface="微软雅黑" pitchFamily="34" charset="-122"/>
              </a:rPr>
              <a:t>人，电子工艺实习</a:t>
            </a:r>
            <a:r>
              <a:rPr lang="en-US" altLang="zh-CN" sz="1600" kern="0" dirty="0">
                <a:solidFill>
                  <a:srgbClr val="000000"/>
                </a:solidFill>
                <a:latin typeface="微软雅黑" pitchFamily="34" charset="-122"/>
                <a:ea typeface="微软雅黑" pitchFamily="34" charset="-122"/>
              </a:rPr>
              <a:t>180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69900" indent="-469900" eaLnBrk="0" hangingPunct="0">
              <a:spcBef>
                <a:spcPct val="20000"/>
              </a:spcBef>
              <a:buClr>
                <a:srgbClr val="CC0000"/>
              </a:buClr>
              <a:buFont typeface="Wingdings" pitchFamily="2" charset="2"/>
              <a:buChar char="o"/>
              <a:defRPr/>
            </a:pPr>
            <a:r>
              <a:rPr lang="zh-CN" altLang="zh-CN" sz="1600" kern="0" dirty="0">
                <a:solidFill>
                  <a:srgbClr val="000000"/>
                </a:solidFill>
                <a:latin typeface="微软雅黑" pitchFamily="34" charset="-122"/>
                <a:ea typeface="微软雅黑" pitchFamily="34" charset="-122"/>
              </a:rPr>
              <a:t>实习最大接纳人数取决于实习教学</a:t>
            </a:r>
            <a:r>
              <a:rPr lang="en-US" altLang="zh-CN" sz="1600" kern="0" dirty="0">
                <a:solidFill>
                  <a:srgbClr val="000000"/>
                </a:solidFill>
                <a:latin typeface="微软雅黑" pitchFamily="34" charset="-122"/>
                <a:ea typeface="微软雅黑" pitchFamily="34" charset="-122"/>
              </a:rPr>
              <a:t>5</a:t>
            </a:r>
            <a:r>
              <a:rPr lang="zh-CN" altLang="zh-CN" sz="1600" kern="0" dirty="0">
                <a:solidFill>
                  <a:srgbClr val="000000"/>
                </a:solidFill>
                <a:latin typeface="微软雅黑" pitchFamily="34" charset="-122"/>
                <a:ea typeface="微软雅黑" pitchFamily="34" charset="-122"/>
              </a:rPr>
              <a:t>个轮换模块的容量。</a:t>
            </a:r>
            <a:r>
              <a:rPr lang="zh-CN" altLang="en-US" sz="1600" kern="0" dirty="0">
                <a:solidFill>
                  <a:srgbClr val="000000"/>
                </a:solidFill>
                <a:latin typeface="微软雅黑" pitchFamily="34" charset="-122"/>
                <a:ea typeface="微软雅黑" pitchFamily="34" charset="-122"/>
              </a:rPr>
              <a:t>实习每个模块</a:t>
            </a:r>
            <a:r>
              <a:rPr lang="en-US" altLang="zh-CN" sz="1600" kern="0" dirty="0">
                <a:solidFill>
                  <a:srgbClr val="000000"/>
                </a:solidFill>
                <a:latin typeface="微软雅黑" pitchFamily="34" charset="-122"/>
                <a:ea typeface="微软雅黑" pitchFamily="34" charset="-122"/>
              </a:rPr>
              <a:t>60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69900" indent="-469900" eaLnBrk="0" hangingPunct="0">
              <a:spcBef>
                <a:spcPct val="20000"/>
              </a:spcBef>
              <a:buClr>
                <a:srgbClr val="CC0000"/>
              </a:buClr>
              <a:buFont typeface="Wingdings" pitchFamily="2" charset="2"/>
              <a:buChar char="o"/>
              <a:defRPr/>
            </a:pPr>
            <a:r>
              <a:rPr lang="zh-CN" altLang="zh-CN" sz="1600" kern="0" dirty="0">
                <a:solidFill>
                  <a:srgbClr val="000000"/>
                </a:solidFill>
                <a:latin typeface="微软雅黑" pitchFamily="34" charset="-122"/>
                <a:ea typeface="微软雅黑" pitchFamily="34" charset="-122"/>
              </a:rPr>
              <a:t>实习容量的冗余部分考虑到设备检修、学生人数的变化、不同课时学生的混排等，需要留有安全余量。</a:t>
            </a:r>
            <a:endParaRPr lang="zh-CN" altLang="en-US" sz="1600" kern="0" dirty="0">
              <a:solidFill>
                <a:srgbClr val="000000"/>
              </a:solidFill>
              <a:latin typeface="微软雅黑" pitchFamily="34" charset="-122"/>
              <a:ea typeface="微软雅黑" pitchFamily="34" charset="-122"/>
            </a:endParaRPr>
          </a:p>
        </p:txBody>
      </p:sp>
      <p:sp>
        <p:nvSpPr>
          <p:cNvPr id="6" name="Rectangle 5"/>
          <p:cNvSpPr/>
          <p:nvPr/>
        </p:nvSpPr>
        <p:spPr>
          <a:xfrm>
            <a:off x="6211888" y="1473200"/>
            <a:ext cx="2447925" cy="646113"/>
          </a:xfrm>
          <a:prstGeom prst="rect">
            <a:avLst/>
          </a:prstGeom>
        </p:spPr>
        <p:txBody>
          <a:bodyPr>
            <a:spAutoFit/>
          </a:bodyPr>
          <a:lstStyle/>
          <a:p>
            <a:pPr algn="ctr">
              <a:defRPr/>
            </a:pPr>
            <a:r>
              <a:rPr lang="zh-CN" altLang="en-US" kern="0" dirty="0">
                <a:solidFill>
                  <a:srgbClr val="7030A0"/>
                </a:solidFill>
                <a:latin typeface="微软雅黑" pitchFamily="34" charset="-122"/>
                <a:ea typeface="微软雅黑" pitchFamily="34" charset="-122"/>
                <a:cs typeface="+mj-cs"/>
              </a:rPr>
              <a:t>金工实习和电子工艺实习场地说明</a:t>
            </a:r>
            <a:endParaRPr lang="zh-CN" altLang="en-US" sz="1100" dirty="0"/>
          </a:p>
        </p:txBody>
      </p:sp>
      <p:sp>
        <p:nvSpPr>
          <p:cNvPr id="78854" name="Slide Number Placeholder 7"/>
          <p:cNvSpPr>
            <a:spLocks noGrp="1"/>
          </p:cNvSpPr>
          <p:nvPr>
            <p:ph type="sldNum" sz="quarter" idx="12"/>
          </p:nvPr>
        </p:nvSpPr>
        <p:spPr>
          <a:noFill/>
        </p:spPr>
        <p:txBody>
          <a:bodyPr/>
          <a:lstStyle/>
          <a:p>
            <a:fld id="{C5D6D460-55B8-4BCF-BC71-DB0564A62BEC}" type="slidenum">
              <a:rPr lang="en-US" altLang="zh-CN" smtClean="0">
                <a:ea typeface="宋体" charset="-122"/>
              </a:rPr>
              <a:pPr/>
              <a:t>13</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4"/>
          <p:cNvSpPr>
            <a:spLocks noGrp="1"/>
          </p:cNvSpPr>
          <p:nvPr>
            <p:ph type="sldNum" sz="quarter" idx="12"/>
          </p:nvPr>
        </p:nvSpPr>
        <p:spPr>
          <a:xfrm>
            <a:off x="6588125" y="6453188"/>
            <a:ext cx="1981200" cy="268287"/>
          </a:xfrm>
          <a:noFill/>
        </p:spPr>
        <p:txBody>
          <a:bodyPr/>
          <a:lstStyle/>
          <a:p>
            <a:fld id="{8D3475E1-8CD2-45B0-9770-4B528FF22F0F}" type="slidenum">
              <a:rPr lang="en-US" altLang="zh-CN" smtClean="0">
                <a:ea typeface="宋体" charset="-122"/>
              </a:rPr>
              <a:pPr/>
              <a:t>14</a:t>
            </a:fld>
            <a:endParaRPr lang="en-US" altLang="zh-CN" smtClean="0">
              <a:ea typeface="宋体" charset="-122"/>
            </a:endParaRPr>
          </a:p>
        </p:txBody>
      </p:sp>
      <p:sp>
        <p:nvSpPr>
          <p:cNvPr id="79874" name="内容占位符 2"/>
          <p:cNvSpPr>
            <a:spLocks noGrp="1"/>
          </p:cNvSpPr>
          <p:nvPr/>
        </p:nvSpPr>
        <p:spPr bwMode="auto">
          <a:xfrm>
            <a:off x="468313" y="1412875"/>
            <a:ext cx="7961312" cy="4467225"/>
          </a:xfrm>
          <a:prstGeom prst="rect">
            <a:avLst/>
          </a:prstGeom>
          <a:noFill/>
          <a:ln w="9525">
            <a:noFill/>
            <a:miter lim="800000"/>
            <a:headEnd/>
            <a:tailEnd/>
          </a:ln>
        </p:spPr>
        <p:txBody>
          <a:bodyPr/>
          <a:lstStyle/>
          <a:p>
            <a:pPr marL="469900" indent="-469900" eaLnBrk="0" hangingPunct="0">
              <a:spcBef>
                <a:spcPct val="20000"/>
              </a:spcBef>
              <a:buClr>
                <a:srgbClr val="CC0000"/>
              </a:buClr>
              <a:buFont typeface="Wingdings" pitchFamily="2" charset="2"/>
              <a:buChar char="o"/>
            </a:pPr>
            <a:r>
              <a:rPr lang="zh-CN" altLang="en-US" sz="2800">
                <a:solidFill>
                  <a:srgbClr val="002060"/>
                </a:solidFill>
                <a:latin typeface="微软雅黑" pitchFamily="34" charset="-122"/>
                <a:ea typeface="微软雅黑" pitchFamily="34" charset="-122"/>
              </a:rPr>
              <a:t>统计各类空间实际面积如下（单位：平方米）</a:t>
            </a:r>
          </a:p>
          <a:p>
            <a:pPr marL="1304925" lvl="2" indent="-395288" eaLnBrk="0" hangingPunct="0">
              <a:spcBef>
                <a:spcPct val="20000"/>
              </a:spcBef>
              <a:buClr>
                <a:srgbClr val="CC0000"/>
              </a:buClr>
              <a:buFont typeface="Wingdings" pitchFamily="2" charset="2"/>
              <a:buNone/>
            </a:pPr>
            <a:endParaRPr lang="en-US" altLang="zh-CN" sz="2800">
              <a:solidFill>
                <a:srgbClr val="7030A0"/>
              </a:solidFill>
              <a:latin typeface="微软雅黑" pitchFamily="34" charset="-122"/>
              <a:ea typeface="微软雅黑" pitchFamily="34" charset="-122"/>
            </a:endParaRPr>
          </a:p>
          <a:p>
            <a:pPr marL="1304925" lvl="2" indent="-395288" eaLnBrk="0" hangingPunct="0">
              <a:spcBef>
                <a:spcPct val="20000"/>
              </a:spcBef>
              <a:buClr>
                <a:srgbClr val="CC0000"/>
              </a:buClr>
              <a:buFont typeface="Wingdings" pitchFamily="2" charset="2"/>
              <a:buNone/>
            </a:pPr>
            <a:r>
              <a:rPr lang="zh-CN" altLang="en-US" sz="2800">
                <a:solidFill>
                  <a:srgbClr val="7030A0"/>
                </a:solidFill>
                <a:latin typeface="微软雅黑" pitchFamily="34" charset="-122"/>
                <a:ea typeface="微软雅黑" pitchFamily="34" charset="-122"/>
              </a:rPr>
              <a:t>全时创新开放     </a:t>
            </a:r>
            <a:r>
              <a:rPr lang="en-US" altLang="zh-CN" sz="2800">
                <a:solidFill>
                  <a:srgbClr val="7030A0"/>
                </a:solidFill>
                <a:latin typeface="微软雅黑" pitchFamily="34" charset="-122"/>
                <a:ea typeface="微软雅黑" pitchFamily="34" charset="-122"/>
              </a:rPr>
              <a:t>1714          22%</a:t>
            </a:r>
          </a:p>
          <a:p>
            <a:pPr marL="1304925" lvl="2" indent="-395288" eaLnBrk="0" hangingPunct="0">
              <a:spcBef>
                <a:spcPct val="20000"/>
              </a:spcBef>
              <a:buClr>
                <a:srgbClr val="CC0000"/>
              </a:buClr>
              <a:buFont typeface="Wingdings" pitchFamily="2" charset="2"/>
              <a:buNone/>
            </a:pPr>
            <a:r>
              <a:rPr lang="zh-CN" altLang="en-US" sz="2800">
                <a:solidFill>
                  <a:srgbClr val="7030A0"/>
                </a:solidFill>
                <a:latin typeface="微软雅黑" pitchFamily="34" charset="-122"/>
                <a:ea typeface="微软雅黑" pitchFamily="34" charset="-122"/>
              </a:rPr>
              <a:t>限时创新开放     </a:t>
            </a:r>
            <a:r>
              <a:rPr lang="en-US" altLang="zh-CN" sz="2800">
                <a:solidFill>
                  <a:srgbClr val="7030A0"/>
                </a:solidFill>
                <a:latin typeface="微软雅黑" pitchFamily="34" charset="-122"/>
                <a:ea typeface="微软雅黑" pitchFamily="34" charset="-122"/>
              </a:rPr>
              <a:t>5228          67%</a:t>
            </a:r>
          </a:p>
          <a:p>
            <a:pPr marL="1693863" lvl="3" indent="-387350" eaLnBrk="0" hangingPunct="0">
              <a:spcBef>
                <a:spcPct val="20000"/>
              </a:spcBef>
              <a:buClr>
                <a:srgbClr val="CC0000"/>
              </a:buClr>
              <a:buFontTx/>
              <a:buChar char="-"/>
            </a:pPr>
            <a:r>
              <a:rPr lang="zh-CN" altLang="en-US" sz="2400">
                <a:solidFill>
                  <a:srgbClr val="DB31DF"/>
                </a:solidFill>
                <a:latin typeface="微软雅黑" pitchFamily="34" charset="-122"/>
                <a:ea typeface="微软雅黑" pitchFamily="34" charset="-122"/>
              </a:rPr>
              <a:t>机械实验室开放时段            </a:t>
            </a:r>
            <a:r>
              <a:rPr lang="en-US" altLang="zh-CN" sz="2400">
                <a:solidFill>
                  <a:srgbClr val="DB31DF"/>
                </a:solidFill>
                <a:latin typeface="微软雅黑" pitchFamily="34" charset="-122"/>
                <a:ea typeface="微软雅黑" pitchFamily="34" charset="-122"/>
              </a:rPr>
              <a:t>49%</a:t>
            </a:r>
          </a:p>
          <a:p>
            <a:pPr marL="1693863" lvl="3" indent="-387350" eaLnBrk="0" hangingPunct="0">
              <a:spcBef>
                <a:spcPct val="20000"/>
              </a:spcBef>
              <a:buClr>
                <a:srgbClr val="CC0000"/>
              </a:buClr>
              <a:buFontTx/>
              <a:buChar char="-"/>
            </a:pPr>
            <a:r>
              <a:rPr lang="zh-CN" altLang="en-US" sz="2400">
                <a:solidFill>
                  <a:srgbClr val="DB31DF"/>
                </a:solidFill>
                <a:latin typeface="微软雅黑" pitchFamily="34" charset="-122"/>
                <a:ea typeface="微软雅黑" pitchFamily="34" charset="-122"/>
              </a:rPr>
              <a:t>电子实验室开放时段            </a:t>
            </a:r>
            <a:r>
              <a:rPr lang="en-US" altLang="zh-CN" sz="2400">
                <a:solidFill>
                  <a:srgbClr val="DB31DF"/>
                </a:solidFill>
                <a:latin typeface="微软雅黑" pitchFamily="34" charset="-122"/>
                <a:ea typeface="微软雅黑" pitchFamily="34" charset="-122"/>
              </a:rPr>
              <a:t>56%</a:t>
            </a:r>
          </a:p>
          <a:p>
            <a:pPr marL="1304925" lvl="2" indent="-395288" eaLnBrk="0" hangingPunct="0">
              <a:spcBef>
                <a:spcPct val="20000"/>
              </a:spcBef>
              <a:buClr>
                <a:srgbClr val="CC0000"/>
              </a:buClr>
              <a:buFont typeface="Wingdings" pitchFamily="2" charset="2"/>
              <a:buNone/>
            </a:pPr>
            <a:r>
              <a:rPr lang="zh-CN" altLang="en-US" sz="2800">
                <a:solidFill>
                  <a:srgbClr val="7030A0"/>
                </a:solidFill>
                <a:latin typeface="微软雅黑" pitchFamily="34" charset="-122"/>
                <a:ea typeface="微软雅黑" pitchFamily="34" charset="-122"/>
              </a:rPr>
              <a:t>实习专用              </a:t>
            </a:r>
            <a:r>
              <a:rPr lang="en-US" altLang="zh-CN" sz="2800">
                <a:solidFill>
                  <a:srgbClr val="7030A0"/>
                </a:solidFill>
                <a:latin typeface="微软雅黑" pitchFamily="34" charset="-122"/>
                <a:ea typeface="微软雅黑" pitchFamily="34" charset="-122"/>
              </a:rPr>
              <a:t>285            4%</a:t>
            </a:r>
          </a:p>
          <a:p>
            <a:pPr marL="1304925" lvl="2" indent="-395288" eaLnBrk="0" hangingPunct="0">
              <a:spcBef>
                <a:spcPct val="20000"/>
              </a:spcBef>
              <a:buClr>
                <a:srgbClr val="CC0000"/>
              </a:buClr>
              <a:buFont typeface="Wingdings" pitchFamily="2" charset="2"/>
              <a:buNone/>
            </a:pPr>
            <a:r>
              <a:rPr lang="zh-CN" altLang="en-US" sz="2800">
                <a:solidFill>
                  <a:srgbClr val="7030A0"/>
                </a:solidFill>
                <a:latin typeface="微软雅黑" pitchFamily="34" charset="-122"/>
                <a:ea typeface="微软雅黑" pitchFamily="34" charset="-122"/>
              </a:rPr>
              <a:t>行政办公              </a:t>
            </a:r>
            <a:r>
              <a:rPr lang="en-US" altLang="zh-CN" sz="2800">
                <a:solidFill>
                  <a:srgbClr val="7030A0"/>
                </a:solidFill>
                <a:latin typeface="微软雅黑" pitchFamily="34" charset="-122"/>
                <a:ea typeface="微软雅黑" pitchFamily="34" charset="-122"/>
              </a:rPr>
              <a:t>540            7%</a:t>
            </a:r>
          </a:p>
          <a:p>
            <a:pPr marL="1304925" lvl="2" indent="-395288" eaLnBrk="0" hangingPunct="0">
              <a:spcBef>
                <a:spcPct val="20000"/>
              </a:spcBef>
              <a:buClr>
                <a:srgbClr val="CC0000"/>
              </a:buClr>
              <a:buFont typeface="Wingdings" pitchFamily="2" charset="2"/>
              <a:buNone/>
            </a:pPr>
            <a:r>
              <a:rPr lang="zh-CN" altLang="en-US" sz="2800">
                <a:solidFill>
                  <a:srgbClr val="7030A0"/>
                </a:solidFill>
                <a:latin typeface="微软雅黑" pitchFamily="34" charset="-122"/>
                <a:ea typeface="微软雅黑" pitchFamily="34" charset="-122"/>
              </a:rPr>
              <a:t>总面积               </a:t>
            </a:r>
            <a:r>
              <a:rPr lang="en-US" altLang="zh-CN" sz="2800">
                <a:solidFill>
                  <a:srgbClr val="7030A0"/>
                </a:solidFill>
                <a:latin typeface="微软雅黑" pitchFamily="34" charset="-122"/>
                <a:ea typeface="微软雅黑" pitchFamily="34" charset="-122"/>
              </a:rPr>
              <a:t>7767</a:t>
            </a:r>
            <a:r>
              <a:rPr lang="en-US" altLang="zh-CN" sz="2400">
                <a:solidFill>
                  <a:srgbClr val="7030A0"/>
                </a:solidFill>
                <a:latin typeface="微软雅黑" pitchFamily="34" charset="-122"/>
                <a:ea typeface="微软雅黑" pitchFamily="34" charset="-122"/>
              </a:rPr>
              <a:t/>
            </a:r>
            <a:br>
              <a:rPr lang="en-US" altLang="zh-CN" sz="2400">
                <a:solidFill>
                  <a:srgbClr val="7030A0"/>
                </a:solidFill>
                <a:latin typeface="微软雅黑" pitchFamily="34" charset="-122"/>
                <a:ea typeface="微软雅黑" pitchFamily="34" charset="-122"/>
              </a:rPr>
            </a:br>
            <a:endParaRPr lang="zh-CN" altLang="en-US" sz="2400">
              <a:solidFill>
                <a:srgbClr val="7030A0"/>
              </a:solidFill>
              <a:latin typeface="微软雅黑" pitchFamily="34" charset="-122"/>
              <a:ea typeface="微软雅黑" pitchFamily="34" charset="-122"/>
            </a:endParaRPr>
          </a:p>
        </p:txBody>
      </p:sp>
      <p:sp>
        <p:nvSpPr>
          <p:cNvPr id="79875" name="标题 1"/>
          <p:cNvSpPr>
            <a:spLocks/>
          </p:cNvSpPr>
          <p:nvPr/>
        </p:nvSpPr>
        <p:spPr bwMode="auto">
          <a:xfrm>
            <a:off x="592138" y="357188"/>
            <a:ext cx="6337300" cy="538162"/>
          </a:xfrm>
          <a:prstGeom prst="rect">
            <a:avLst/>
          </a:prstGeom>
          <a:noFill/>
          <a:ln w="9525">
            <a:noFill/>
            <a:miter lim="800000"/>
            <a:headEnd/>
            <a:tailEnd/>
          </a:ln>
        </p:spPr>
        <p:txBody>
          <a:bodyPr anchor="b"/>
          <a:lstStyle/>
          <a:p>
            <a:pPr eaLnBrk="0" hangingPunct="0"/>
            <a:r>
              <a:rPr lang="zh-CN" altLang="en-US" sz="3200">
                <a:solidFill>
                  <a:srgbClr val="9900CC"/>
                </a:solidFill>
                <a:latin typeface="微软雅黑" pitchFamily="34" charset="-122"/>
                <a:ea typeface="微软雅黑" pitchFamily="34" charset="-122"/>
              </a:rPr>
              <a:t>空间功能划分</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Content Placeholder 2"/>
          <p:cNvSpPr>
            <a:spLocks noGrp="1"/>
          </p:cNvSpPr>
          <p:nvPr>
            <p:ph idx="1"/>
          </p:nvPr>
        </p:nvSpPr>
        <p:spPr>
          <a:xfrm>
            <a:off x="539750" y="1263650"/>
            <a:ext cx="8377238" cy="950913"/>
          </a:xfrm>
        </p:spPr>
        <p:txBody>
          <a:bodyPr/>
          <a:lstStyle/>
          <a:p>
            <a:pPr marL="0" indent="0">
              <a:lnSpc>
                <a:spcPct val="140000"/>
              </a:lnSpc>
              <a:spcBef>
                <a:spcPct val="0"/>
              </a:spcBef>
              <a:buFont typeface="Wingdings" pitchFamily="2" charset="2"/>
              <a:buNone/>
            </a:pPr>
            <a:r>
              <a:rPr lang="zh-CN" altLang="en-US" sz="1700" smtClean="0">
                <a:solidFill>
                  <a:srgbClr val="7F7F7F"/>
                </a:solidFill>
                <a:latin typeface="微软雅黑" pitchFamily="34" charset="-122"/>
                <a:ea typeface="微软雅黑" pitchFamily="34" charset="-122"/>
                <a:cs typeface="Hiragino Sans GB W6"/>
              </a:rPr>
              <a:t>共同设计＋设计思考＋团队合作＋智慧创新实验室＋原型制作实验室</a:t>
            </a:r>
            <a:endParaRPr lang="en-US" altLang="zh-CN" sz="1700" smtClean="0">
              <a:solidFill>
                <a:srgbClr val="7F7F7F"/>
              </a:solidFill>
              <a:latin typeface="微软雅黑" pitchFamily="34" charset="-122"/>
              <a:ea typeface="微软雅黑" pitchFamily="34" charset="-122"/>
              <a:cs typeface="Hiragino Sans GB W6"/>
            </a:endParaRPr>
          </a:p>
          <a:p>
            <a:pPr marL="0" indent="0">
              <a:lnSpc>
                <a:spcPct val="140000"/>
              </a:lnSpc>
              <a:spcBef>
                <a:spcPct val="0"/>
              </a:spcBef>
              <a:buFont typeface="Wingdings" pitchFamily="2" charset="2"/>
              <a:buNone/>
            </a:pPr>
            <a:r>
              <a:rPr lang="en-US" altLang="zh-CN" sz="1700" smtClean="0">
                <a:solidFill>
                  <a:srgbClr val="7F7F7F"/>
                </a:solidFill>
                <a:latin typeface="微软雅黑" pitchFamily="34" charset="-122"/>
                <a:ea typeface="微软雅黑" pitchFamily="34" charset="-122"/>
                <a:cs typeface="Helvetica Light"/>
              </a:rPr>
              <a:t>Co-Design + Design Thinking + Teamwork + Living Lab</a:t>
            </a:r>
            <a:r>
              <a:rPr lang="en-US" altLang="en-US" sz="1700" smtClean="0">
                <a:solidFill>
                  <a:srgbClr val="7F7F7F"/>
                </a:solidFill>
                <a:latin typeface="微软雅黑" pitchFamily="34" charset="-122"/>
                <a:ea typeface="微软雅黑" pitchFamily="34" charset="-122"/>
                <a:cs typeface="Helvetica Light"/>
              </a:rPr>
              <a:t> + </a:t>
            </a:r>
            <a:r>
              <a:rPr lang="en-US" altLang="zh-CN" sz="1700" smtClean="0">
                <a:solidFill>
                  <a:srgbClr val="7F7F7F"/>
                </a:solidFill>
                <a:latin typeface="微软雅黑" pitchFamily="34" charset="-122"/>
                <a:ea typeface="微软雅黑" pitchFamily="34" charset="-122"/>
                <a:cs typeface="Helvetica Light"/>
              </a:rPr>
              <a:t>Fab Lab</a:t>
            </a:r>
          </a:p>
        </p:txBody>
      </p:sp>
      <p:pic>
        <p:nvPicPr>
          <p:cNvPr id="80898" name="Picture 6" descr="3.jpg"/>
          <p:cNvPicPr>
            <a:picLocks noChangeAspect="1"/>
          </p:cNvPicPr>
          <p:nvPr/>
        </p:nvPicPr>
        <p:blipFill>
          <a:blip r:embed="rId3"/>
          <a:srcRect/>
          <a:stretch>
            <a:fillRect/>
          </a:stretch>
        </p:blipFill>
        <p:spPr bwMode="auto">
          <a:xfrm>
            <a:off x="0" y="2205038"/>
            <a:ext cx="9144000" cy="4387850"/>
          </a:xfrm>
          <a:prstGeom prst="rect">
            <a:avLst/>
          </a:prstGeom>
          <a:noFill/>
          <a:ln w="9525">
            <a:noFill/>
            <a:miter lim="800000"/>
            <a:headEnd/>
            <a:tailEnd/>
          </a:ln>
        </p:spPr>
      </p:pic>
      <p:sp>
        <p:nvSpPr>
          <p:cNvPr id="80899" name="Rectangle 12"/>
          <p:cNvSpPr>
            <a:spLocks noChangeArrowheads="1"/>
          </p:cNvSpPr>
          <p:nvPr/>
        </p:nvSpPr>
        <p:spPr bwMode="auto">
          <a:xfrm>
            <a:off x="1092200" y="3497263"/>
            <a:ext cx="1098550" cy="274637"/>
          </a:xfrm>
          <a:prstGeom prst="rect">
            <a:avLst/>
          </a:prstGeom>
          <a:solidFill>
            <a:srgbClr val="00B0F0"/>
          </a:solidFill>
          <a:ln w="9525">
            <a:noFill/>
            <a:miter lim="800000"/>
            <a:headEnd/>
            <a:tailEnd/>
          </a:ln>
        </p:spPr>
        <p:txBody>
          <a:bodyPr wrap="none">
            <a:spAutoFit/>
          </a:bodyPr>
          <a:lstStyle/>
          <a:p>
            <a:pPr algn="ctr" eaLnBrk="0" hangingPunct="0"/>
            <a:r>
              <a:rPr lang="zh-CN" altLang="en-US" sz="1200">
                <a:solidFill>
                  <a:srgbClr val="000000"/>
                </a:solidFill>
                <a:latin typeface="微软雅黑" pitchFamily="34" charset="-122"/>
                <a:ea typeface="微软雅黑" pitchFamily="34" charset="-122"/>
              </a:rPr>
              <a:t>网真会议系统</a:t>
            </a:r>
          </a:p>
        </p:txBody>
      </p:sp>
      <p:sp>
        <p:nvSpPr>
          <p:cNvPr id="80900" name="Rectangle 14"/>
          <p:cNvSpPr>
            <a:spLocks noChangeArrowheads="1"/>
          </p:cNvSpPr>
          <p:nvPr/>
        </p:nvSpPr>
        <p:spPr bwMode="auto">
          <a:xfrm>
            <a:off x="7027863" y="3098800"/>
            <a:ext cx="1250950" cy="274638"/>
          </a:xfrm>
          <a:prstGeom prst="rect">
            <a:avLst/>
          </a:prstGeom>
          <a:solidFill>
            <a:srgbClr val="FFC000"/>
          </a:solidFill>
          <a:ln w="9525">
            <a:noFill/>
            <a:miter lim="800000"/>
            <a:headEnd/>
            <a:tailEnd/>
          </a:ln>
        </p:spPr>
        <p:txBody>
          <a:bodyPr wrap="none">
            <a:spAutoFit/>
          </a:bodyPr>
          <a:lstStyle/>
          <a:p>
            <a:pPr algn="ctr" eaLnBrk="0" hangingPunct="0"/>
            <a:r>
              <a:rPr lang="zh-CN" altLang="en-US" sz="1200">
                <a:solidFill>
                  <a:srgbClr val="000000"/>
                </a:solidFill>
                <a:latin typeface="微软雅黑" pitchFamily="34" charset="-122"/>
                <a:ea typeface="微软雅黑" pitchFamily="34" charset="-122"/>
              </a:rPr>
              <a:t>导师团和课程组</a:t>
            </a:r>
          </a:p>
        </p:txBody>
      </p:sp>
      <p:sp>
        <p:nvSpPr>
          <p:cNvPr id="80901" name="Rectangle 16"/>
          <p:cNvSpPr>
            <a:spLocks noChangeArrowheads="1"/>
          </p:cNvSpPr>
          <p:nvPr/>
        </p:nvSpPr>
        <p:spPr bwMode="auto">
          <a:xfrm>
            <a:off x="3771900" y="3594100"/>
            <a:ext cx="1098550" cy="274638"/>
          </a:xfrm>
          <a:prstGeom prst="rect">
            <a:avLst/>
          </a:prstGeom>
          <a:solidFill>
            <a:srgbClr val="FF6600"/>
          </a:solidFill>
          <a:ln w="9525">
            <a:noFill/>
            <a:miter lim="800000"/>
            <a:headEnd/>
            <a:tailEnd/>
          </a:ln>
        </p:spPr>
        <p:txBody>
          <a:bodyPr wrap="none">
            <a:spAutoFit/>
          </a:bodyPr>
          <a:lstStyle/>
          <a:p>
            <a:pPr algn="ctr" eaLnBrk="0" hangingPunct="0"/>
            <a:r>
              <a:rPr lang="zh-CN" altLang="en-US" sz="1200">
                <a:solidFill>
                  <a:srgbClr val="000000"/>
                </a:solidFill>
                <a:latin typeface="微软雅黑" pitchFamily="34" charset="-122"/>
                <a:ea typeface="微软雅黑" pitchFamily="34" charset="-122"/>
              </a:rPr>
              <a:t>可重组工作区</a:t>
            </a:r>
          </a:p>
        </p:txBody>
      </p:sp>
      <p:sp>
        <p:nvSpPr>
          <p:cNvPr id="80902" name="Rectangle 16"/>
          <p:cNvSpPr>
            <a:spLocks noChangeArrowheads="1"/>
          </p:cNvSpPr>
          <p:nvPr/>
        </p:nvSpPr>
        <p:spPr bwMode="auto">
          <a:xfrm>
            <a:off x="1657350" y="4937125"/>
            <a:ext cx="946150" cy="274638"/>
          </a:xfrm>
          <a:prstGeom prst="rect">
            <a:avLst/>
          </a:prstGeom>
          <a:solidFill>
            <a:srgbClr val="D0FF44"/>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展演展示厅</a:t>
            </a:r>
          </a:p>
        </p:txBody>
      </p:sp>
      <p:sp>
        <p:nvSpPr>
          <p:cNvPr id="80903" name="Rectangle 16"/>
          <p:cNvSpPr>
            <a:spLocks noChangeArrowheads="1"/>
          </p:cNvSpPr>
          <p:nvPr/>
        </p:nvSpPr>
        <p:spPr bwMode="auto">
          <a:xfrm>
            <a:off x="190500" y="4924425"/>
            <a:ext cx="946150" cy="274638"/>
          </a:xfrm>
          <a:prstGeom prst="rect">
            <a:avLst/>
          </a:prstGeom>
          <a:solidFill>
            <a:srgbClr val="BDBFA2"/>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开放研讨区</a:t>
            </a:r>
          </a:p>
        </p:txBody>
      </p:sp>
      <p:sp>
        <p:nvSpPr>
          <p:cNvPr id="80904" name="Rectangle 16"/>
          <p:cNvSpPr>
            <a:spLocks noChangeArrowheads="1"/>
          </p:cNvSpPr>
          <p:nvPr/>
        </p:nvSpPr>
        <p:spPr bwMode="auto">
          <a:xfrm>
            <a:off x="4400550" y="3128963"/>
            <a:ext cx="641350" cy="274637"/>
          </a:xfrm>
          <a:prstGeom prst="rect">
            <a:avLst/>
          </a:prstGeom>
          <a:solidFill>
            <a:srgbClr val="BDBFA2"/>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讨论室</a:t>
            </a:r>
          </a:p>
        </p:txBody>
      </p:sp>
      <p:sp>
        <p:nvSpPr>
          <p:cNvPr id="80905" name="Rectangle 16"/>
          <p:cNvSpPr>
            <a:spLocks noChangeArrowheads="1"/>
          </p:cNvSpPr>
          <p:nvPr/>
        </p:nvSpPr>
        <p:spPr bwMode="auto">
          <a:xfrm>
            <a:off x="5794375" y="4200525"/>
            <a:ext cx="946150" cy="274638"/>
          </a:xfrm>
          <a:prstGeom prst="rect">
            <a:avLst/>
          </a:prstGeom>
          <a:solidFill>
            <a:srgbClr val="BDBFA2"/>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独立工作台</a:t>
            </a:r>
          </a:p>
        </p:txBody>
      </p:sp>
      <p:sp>
        <p:nvSpPr>
          <p:cNvPr id="80906" name="Rectangle 16"/>
          <p:cNvSpPr>
            <a:spLocks noChangeArrowheads="1"/>
          </p:cNvSpPr>
          <p:nvPr/>
        </p:nvSpPr>
        <p:spPr bwMode="auto">
          <a:xfrm>
            <a:off x="7659688" y="4540250"/>
            <a:ext cx="1403350" cy="274638"/>
          </a:xfrm>
          <a:prstGeom prst="rect">
            <a:avLst/>
          </a:prstGeom>
          <a:solidFill>
            <a:srgbClr val="DDDCD0"/>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文化交流与休闲区</a:t>
            </a:r>
          </a:p>
        </p:txBody>
      </p:sp>
      <p:sp>
        <p:nvSpPr>
          <p:cNvPr id="80907" name="Rectangle 16"/>
          <p:cNvSpPr>
            <a:spLocks noChangeArrowheads="1"/>
          </p:cNvSpPr>
          <p:nvPr/>
        </p:nvSpPr>
        <p:spPr bwMode="auto">
          <a:xfrm>
            <a:off x="3043238" y="4938713"/>
            <a:ext cx="233362" cy="549275"/>
          </a:xfrm>
          <a:prstGeom prst="rect">
            <a:avLst/>
          </a:prstGeom>
          <a:solidFill>
            <a:srgbClr val="BFBFBF"/>
          </a:solidFill>
          <a:ln w="9525">
            <a:noFill/>
            <a:miter lim="800000"/>
            <a:headEnd/>
            <a:tailEnd/>
          </a:ln>
        </p:spPr>
        <p:txBody>
          <a:bodyPr>
            <a:spAutoFit/>
          </a:bodyPr>
          <a:lstStyle/>
          <a:p>
            <a:pPr algn="ctr"/>
            <a:r>
              <a:rPr lang="zh-CN" altLang="en-US" sz="1000">
                <a:solidFill>
                  <a:srgbClr val="000000"/>
                </a:solidFill>
                <a:latin typeface="微软雅黑" pitchFamily="34" charset="-122"/>
                <a:ea typeface="微软雅黑" pitchFamily="34" charset="-122"/>
              </a:rPr>
              <a:t>楼梯间</a:t>
            </a:r>
          </a:p>
        </p:txBody>
      </p:sp>
      <p:sp>
        <p:nvSpPr>
          <p:cNvPr id="80908" name="Rectangle 16"/>
          <p:cNvSpPr>
            <a:spLocks noChangeArrowheads="1"/>
          </p:cNvSpPr>
          <p:nvPr/>
        </p:nvSpPr>
        <p:spPr bwMode="auto">
          <a:xfrm>
            <a:off x="3967163" y="4784725"/>
            <a:ext cx="231775" cy="396875"/>
          </a:xfrm>
          <a:prstGeom prst="rect">
            <a:avLst/>
          </a:prstGeom>
          <a:solidFill>
            <a:srgbClr val="BFBFBF"/>
          </a:solidFill>
          <a:ln w="9525">
            <a:noFill/>
            <a:miter lim="800000"/>
            <a:headEnd/>
            <a:tailEnd/>
          </a:ln>
        </p:spPr>
        <p:txBody>
          <a:bodyPr>
            <a:spAutoFit/>
          </a:bodyPr>
          <a:lstStyle/>
          <a:p>
            <a:pPr algn="ctr"/>
            <a:r>
              <a:rPr lang="zh-CN" altLang="en-US" sz="1000">
                <a:solidFill>
                  <a:srgbClr val="000000"/>
                </a:solidFill>
                <a:latin typeface="微软雅黑" pitchFamily="34" charset="-122"/>
                <a:ea typeface="微软雅黑" pitchFamily="34" charset="-122"/>
              </a:rPr>
              <a:t>电梯</a:t>
            </a:r>
          </a:p>
        </p:txBody>
      </p:sp>
      <p:sp>
        <p:nvSpPr>
          <p:cNvPr id="80909" name="Rectangle 17"/>
          <p:cNvSpPr>
            <a:spLocks noChangeArrowheads="1"/>
          </p:cNvSpPr>
          <p:nvPr/>
        </p:nvSpPr>
        <p:spPr bwMode="auto">
          <a:xfrm>
            <a:off x="5168900" y="4344988"/>
            <a:ext cx="231775" cy="549275"/>
          </a:xfrm>
          <a:prstGeom prst="rect">
            <a:avLst/>
          </a:prstGeom>
          <a:solidFill>
            <a:srgbClr val="BFBFBF"/>
          </a:solidFill>
          <a:ln w="9525">
            <a:noFill/>
            <a:miter lim="800000"/>
            <a:headEnd/>
            <a:tailEnd/>
          </a:ln>
        </p:spPr>
        <p:txBody>
          <a:bodyPr>
            <a:spAutoFit/>
          </a:bodyPr>
          <a:lstStyle/>
          <a:p>
            <a:pPr algn="ctr"/>
            <a:r>
              <a:rPr lang="zh-CN" altLang="en-US" sz="1000">
                <a:solidFill>
                  <a:srgbClr val="000000"/>
                </a:solidFill>
                <a:latin typeface="微软雅黑" pitchFamily="34" charset="-122"/>
                <a:ea typeface="微软雅黑" pitchFamily="34" charset="-122"/>
              </a:rPr>
              <a:t>卫生间</a:t>
            </a:r>
          </a:p>
        </p:txBody>
      </p:sp>
      <p:sp>
        <p:nvSpPr>
          <p:cNvPr id="80910" name="Rectangle 16"/>
          <p:cNvSpPr>
            <a:spLocks noChangeArrowheads="1"/>
          </p:cNvSpPr>
          <p:nvPr/>
        </p:nvSpPr>
        <p:spPr bwMode="auto">
          <a:xfrm>
            <a:off x="1284288" y="4300538"/>
            <a:ext cx="984250" cy="457200"/>
          </a:xfrm>
          <a:prstGeom prst="rect">
            <a:avLst/>
          </a:prstGeom>
          <a:solidFill>
            <a:srgbClr val="FF6600"/>
          </a:solidFill>
          <a:ln w="9525">
            <a:noFill/>
            <a:miter lim="800000"/>
            <a:headEnd/>
            <a:tailEnd/>
          </a:ln>
        </p:spPr>
        <p:txBody>
          <a:bodyPr>
            <a:spAutoFit/>
          </a:bodyPr>
          <a:lstStyle/>
          <a:p>
            <a:pPr algn="ctr" eaLnBrk="0" hangingPunct="0"/>
            <a:r>
              <a:rPr lang="zh-CN" altLang="en-US" sz="1200">
                <a:solidFill>
                  <a:srgbClr val="000000"/>
                </a:solidFill>
                <a:latin typeface="微软雅黑" pitchFamily="34" charset="-122"/>
                <a:ea typeface="微软雅黑" pitchFamily="34" charset="-122"/>
              </a:rPr>
              <a:t>加工云平台</a:t>
            </a:r>
            <a:endParaRPr lang="en-US" altLang="zh-CN" sz="1200">
              <a:solidFill>
                <a:srgbClr val="000000"/>
              </a:solidFill>
              <a:latin typeface="微软雅黑" pitchFamily="34" charset="-122"/>
              <a:ea typeface="微软雅黑" pitchFamily="34" charset="-122"/>
            </a:endParaRPr>
          </a:p>
          <a:p>
            <a:pPr algn="ctr" eaLnBrk="0" hangingPunct="0"/>
            <a:r>
              <a:rPr lang="zh-CN" altLang="en-US" sz="1200">
                <a:solidFill>
                  <a:srgbClr val="000000"/>
                </a:solidFill>
                <a:latin typeface="微软雅黑" pitchFamily="34" charset="-122"/>
                <a:ea typeface="微软雅黑" pitchFamily="34" charset="-122"/>
              </a:rPr>
              <a:t>访问区</a:t>
            </a:r>
            <a:endParaRPr lang="en-US" altLang="zh-CN" sz="1200">
              <a:solidFill>
                <a:srgbClr val="000000"/>
              </a:solidFill>
              <a:latin typeface="微软雅黑" pitchFamily="34" charset="-122"/>
              <a:ea typeface="微软雅黑" pitchFamily="34" charset="-122"/>
            </a:endParaRPr>
          </a:p>
        </p:txBody>
      </p:sp>
      <p:sp>
        <p:nvSpPr>
          <p:cNvPr id="80911" name="Rectangle 16"/>
          <p:cNvSpPr>
            <a:spLocks noChangeArrowheads="1"/>
          </p:cNvSpPr>
          <p:nvPr/>
        </p:nvSpPr>
        <p:spPr bwMode="auto">
          <a:xfrm>
            <a:off x="3338513" y="6002338"/>
            <a:ext cx="1098550" cy="274637"/>
          </a:xfrm>
          <a:prstGeom prst="rect">
            <a:avLst/>
          </a:prstGeom>
          <a:solidFill>
            <a:srgbClr val="DDDCD0"/>
          </a:solidFill>
          <a:ln w="9525">
            <a:noFill/>
            <a:miter lim="800000"/>
            <a:headEnd/>
            <a:tailEnd/>
          </a:ln>
        </p:spPr>
        <p:txBody>
          <a:bodyPr wrap="none">
            <a:spAutoFit/>
          </a:bodyPr>
          <a:lstStyle/>
          <a:p>
            <a:pPr algn="ctr"/>
            <a:r>
              <a:rPr lang="zh-CN" altLang="en-US" sz="1200">
                <a:solidFill>
                  <a:srgbClr val="000000"/>
                </a:solidFill>
                <a:latin typeface="微软雅黑" pitchFamily="34" charset="-122"/>
                <a:ea typeface="微软雅黑" pitchFamily="34" charset="-122"/>
              </a:rPr>
              <a:t>创客成果走廊</a:t>
            </a:r>
          </a:p>
        </p:txBody>
      </p:sp>
      <p:cxnSp>
        <p:nvCxnSpPr>
          <p:cNvPr id="80912" name="Straight Connector 2"/>
          <p:cNvCxnSpPr>
            <a:cxnSpLocks noChangeShapeType="1"/>
            <a:stCxn id="80911" idx="0"/>
          </p:cNvCxnSpPr>
          <p:nvPr/>
        </p:nvCxnSpPr>
        <p:spPr bwMode="auto">
          <a:xfrm flipH="1" flipV="1">
            <a:off x="3419475" y="5416550"/>
            <a:ext cx="468313" cy="585788"/>
          </a:xfrm>
          <a:prstGeom prst="line">
            <a:avLst/>
          </a:prstGeom>
          <a:noFill/>
          <a:ln w="9525" algn="ctr">
            <a:solidFill>
              <a:srgbClr val="000000"/>
            </a:solidFill>
            <a:round/>
            <a:headEnd/>
            <a:tailEnd/>
          </a:ln>
        </p:spPr>
      </p:cxnSp>
      <p:sp>
        <p:nvSpPr>
          <p:cNvPr id="80913" name="标题 1"/>
          <p:cNvSpPr>
            <a:spLocks/>
          </p:cNvSpPr>
          <p:nvPr/>
        </p:nvSpPr>
        <p:spPr bwMode="auto">
          <a:xfrm>
            <a:off x="539750" y="260350"/>
            <a:ext cx="6337300" cy="668338"/>
          </a:xfrm>
          <a:prstGeom prst="rect">
            <a:avLst/>
          </a:prstGeom>
          <a:noFill/>
          <a:ln w="9525">
            <a:noFill/>
            <a:miter lim="800000"/>
            <a:headEnd/>
            <a:tailEnd/>
          </a:ln>
        </p:spPr>
        <p:txBody>
          <a:bodyPr anchor="b"/>
          <a:lstStyle/>
          <a:p>
            <a:pPr eaLnBrk="0" hangingPunct="0"/>
            <a:r>
              <a:rPr lang="en-US" altLang="zh-CN" sz="3200">
                <a:solidFill>
                  <a:srgbClr val="9900CC"/>
                </a:solidFill>
                <a:latin typeface="微软雅黑" pitchFamily="34" charset="-122"/>
                <a:ea typeface="微软雅黑" pitchFamily="34" charset="-122"/>
              </a:rPr>
              <a:t>6</a:t>
            </a:r>
            <a:r>
              <a:rPr lang="zh-CN" altLang="en-US" sz="3200">
                <a:solidFill>
                  <a:srgbClr val="9900CC"/>
                </a:solidFill>
                <a:latin typeface="微软雅黑" pitchFamily="34" charset="-122"/>
                <a:ea typeface="微软雅黑" pitchFamily="34" charset="-122"/>
              </a:rPr>
              <a:t>层规划布局</a:t>
            </a:r>
          </a:p>
        </p:txBody>
      </p:sp>
      <p:grpSp>
        <p:nvGrpSpPr>
          <p:cNvPr id="80914" name="Group 18"/>
          <p:cNvGrpSpPr>
            <a:grpSpLocks/>
          </p:cNvGrpSpPr>
          <p:nvPr/>
        </p:nvGrpSpPr>
        <p:grpSpPr bwMode="auto">
          <a:xfrm>
            <a:off x="4932363" y="4868863"/>
            <a:ext cx="2376487" cy="1844675"/>
            <a:chOff x="0" y="-288925"/>
            <a:chExt cx="9172574" cy="7416800"/>
          </a:xfrm>
        </p:grpSpPr>
        <p:pic>
          <p:nvPicPr>
            <p:cNvPr id="80917" name="图片 1" descr="IMG_8576.JPG"/>
            <p:cNvPicPr>
              <a:picLocks noChangeAspect="1"/>
            </p:cNvPicPr>
            <p:nvPr/>
          </p:nvPicPr>
          <p:blipFill>
            <a:blip r:embed="rId4"/>
            <a:srcRect/>
            <a:stretch>
              <a:fillRect/>
            </a:stretch>
          </p:blipFill>
          <p:spPr bwMode="auto">
            <a:xfrm>
              <a:off x="0" y="3433763"/>
              <a:ext cx="4926013" cy="3694112"/>
            </a:xfrm>
            <a:prstGeom prst="rect">
              <a:avLst/>
            </a:prstGeom>
            <a:noFill/>
            <a:ln w="9525">
              <a:noFill/>
              <a:miter lim="800000"/>
              <a:headEnd/>
              <a:tailEnd/>
            </a:ln>
          </p:spPr>
        </p:pic>
        <p:pic>
          <p:nvPicPr>
            <p:cNvPr id="80918" name="图片 2" descr="IMG_8578.JPG"/>
            <p:cNvPicPr>
              <a:picLocks noChangeAspect="1"/>
            </p:cNvPicPr>
            <p:nvPr/>
          </p:nvPicPr>
          <p:blipFill>
            <a:blip r:embed="rId5"/>
            <a:srcRect/>
            <a:stretch>
              <a:fillRect/>
            </a:stretch>
          </p:blipFill>
          <p:spPr bwMode="auto">
            <a:xfrm>
              <a:off x="4197348" y="3397251"/>
              <a:ext cx="4975226" cy="3730624"/>
            </a:xfrm>
            <a:prstGeom prst="rect">
              <a:avLst/>
            </a:prstGeom>
            <a:noFill/>
            <a:ln w="9525">
              <a:noFill/>
              <a:miter lim="800000"/>
              <a:headEnd/>
              <a:tailEnd/>
            </a:ln>
          </p:spPr>
        </p:pic>
        <p:pic>
          <p:nvPicPr>
            <p:cNvPr id="80919" name="图片 4" descr="IMG_8612.JPG"/>
            <p:cNvPicPr>
              <a:picLocks noChangeAspect="1"/>
            </p:cNvPicPr>
            <p:nvPr/>
          </p:nvPicPr>
          <p:blipFill>
            <a:blip r:embed="rId6"/>
            <a:srcRect/>
            <a:stretch>
              <a:fillRect/>
            </a:stretch>
          </p:blipFill>
          <p:spPr bwMode="auto">
            <a:xfrm>
              <a:off x="0" y="-288925"/>
              <a:ext cx="4975226" cy="3732211"/>
            </a:xfrm>
            <a:prstGeom prst="rect">
              <a:avLst/>
            </a:prstGeom>
            <a:noFill/>
            <a:ln w="9525">
              <a:noFill/>
              <a:miter lim="800000"/>
              <a:headEnd/>
              <a:tailEnd/>
            </a:ln>
          </p:spPr>
        </p:pic>
      </p:grpSp>
      <p:sp>
        <p:nvSpPr>
          <p:cNvPr id="80915" name="Title 1"/>
          <p:cNvSpPr>
            <a:spLocks/>
          </p:cNvSpPr>
          <p:nvPr/>
        </p:nvSpPr>
        <p:spPr bwMode="auto">
          <a:xfrm>
            <a:off x="5651500" y="5530850"/>
            <a:ext cx="1128713" cy="490538"/>
          </a:xfrm>
          <a:prstGeom prst="rect">
            <a:avLst/>
          </a:prstGeom>
          <a:solidFill>
            <a:srgbClr val="4BACC6"/>
          </a:solidFill>
          <a:ln w="9525">
            <a:noFill/>
            <a:miter lim="800000"/>
            <a:headEnd/>
            <a:tailEnd/>
          </a:ln>
        </p:spPr>
        <p:txBody>
          <a:bodyPr anchor="ctr"/>
          <a:lstStyle/>
          <a:p>
            <a:pPr algn="ctr" eaLnBrk="0" hangingPunct="0"/>
            <a:r>
              <a:rPr lang="zh-CN" altLang="en-US" sz="1200">
                <a:solidFill>
                  <a:schemeClr val="bg1"/>
                </a:solidFill>
                <a:latin typeface="微软雅黑" pitchFamily="34" charset="-122"/>
                <a:ea typeface="微软雅黑" pitchFamily="34" charset="-122"/>
                <a:cs typeface="STHeiti"/>
              </a:rPr>
              <a:t>清华创客空间样板间</a:t>
            </a:r>
            <a:endParaRPr lang="en-US" altLang="zh-CN" sz="1200">
              <a:solidFill>
                <a:schemeClr val="bg1"/>
              </a:solidFill>
              <a:latin typeface="微软雅黑" pitchFamily="34" charset="-122"/>
              <a:ea typeface="微软雅黑" pitchFamily="34" charset="-122"/>
              <a:cs typeface="STHeiti"/>
            </a:endParaRPr>
          </a:p>
        </p:txBody>
      </p:sp>
      <p:sp>
        <p:nvSpPr>
          <p:cNvPr id="80916" name="Slide Number Placeholder 1"/>
          <p:cNvSpPr>
            <a:spLocks noGrp="1"/>
          </p:cNvSpPr>
          <p:nvPr>
            <p:ph type="sldNum" sz="quarter" idx="12"/>
          </p:nvPr>
        </p:nvSpPr>
        <p:spPr>
          <a:noFill/>
        </p:spPr>
        <p:txBody>
          <a:bodyPr/>
          <a:lstStyle/>
          <a:p>
            <a:fld id="{B9745524-7982-45EA-8E36-4CE1F86C0C28}" type="slidenum">
              <a:rPr lang="en-US" altLang="zh-CN" smtClean="0">
                <a:ea typeface="宋体" charset="-122"/>
              </a:rPr>
              <a:pPr/>
              <a:t>15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6"/>
          <p:cNvSpPr txBox="1">
            <a:spLocks noChangeArrowheads="1"/>
          </p:cNvSpPr>
          <p:nvPr/>
        </p:nvSpPr>
        <p:spPr bwMode="auto">
          <a:xfrm>
            <a:off x="965200" y="1150938"/>
            <a:ext cx="2674938" cy="1004887"/>
          </a:xfrm>
          <a:prstGeom prst="rect">
            <a:avLst/>
          </a:prstGeom>
          <a:noFill/>
          <a:ln w="9525">
            <a:noFill/>
            <a:miter lim="800000"/>
            <a:headEnd/>
            <a:tailEnd/>
          </a:ln>
        </p:spPr>
        <p:txBody>
          <a:bodyPr>
            <a:spAutoFit/>
          </a:bodyPr>
          <a:lstStyle/>
          <a:p>
            <a:pPr marL="171450" indent="-171450" defTabSz="457200">
              <a:buFont typeface="Arial" charset="0"/>
              <a:buChar char="•"/>
            </a:pPr>
            <a:r>
              <a:rPr lang="zh-CN" altLang="en-US" sz="1200">
                <a:latin typeface="微软雅黑" pitchFamily="34" charset="-122"/>
                <a:ea typeface="微软雅黑" pitchFamily="34" charset="-122"/>
              </a:rPr>
              <a:t>参加设计与科技实验室的创意课程</a:t>
            </a:r>
            <a:endParaRPr lang="en-US" altLang="zh-CN" sz="1200">
              <a:latin typeface="微软雅黑" pitchFamily="34" charset="-122"/>
              <a:ea typeface="微软雅黑" pitchFamily="34" charset="-122"/>
            </a:endParaRPr>
          </a:p>
          <a:p>
            <a:pPr marL="171450" indent="-171450" defTabSz="457200">
              <a:buFont typeface="Arial" charset="0"/>
              <a:buChar char="•"/>
            </a:pPr>
            <a:r>
              <a:rPr lang="zh-CN" altLang="en-US" sz="1200">
                <a:latin typeface="微软雅黑" pitchFamily="34" charset="-122"/>
                <a:ea typeface="微软雅黑" pitchFamily="34" charset="-122"/>
              </a:rPr>
              <a:t>希望能在中心创客空间整体服务流程中完成团队建设、产品原型开发、产品原型制作、精益迭代的过程</a:t>
            </a:r>
            <a:endParaRPr lang="en-US" altLang="zh-CN" sz="1200">
              <a:latin typeface="微软雅黑" pitchFamily="34" charset="-122"/>
              <a:ea typeface="微软雅黑" pitchFamily="34" charset="-122"/>
            </a:endParaRPr>
          </a:p>
          <a:p>
            <a:pPr marL="171450" indent="-171450" defTabSz="457200"/>
            <a:endParaRPr kumimoji="1" lang="zh-CN" altLang="en-US" sz="1200">
              <a:latin typeface="微软雅黑" pitchFamily="34" charset="-122"/>
              <a:ea typeface="微软雅黑" pitchFamily="34" charset="-122"/>
            </a:endParaRPr>
          </a:p>
        </p:txBody>
      </p:sp>
      <p:pic>
        <p:nvPicPr>
          <p:cNvPr id="82946" name="Picture 12"/>
          <p:cNvPicPr>
            <a:picLocks noChangeAspect="1"/>
          </p:cNvPicPr>
          <p:nvPr/>
        </p:nvPicPr>
        <p:blipFill>
          <a:blip r:embed="rId2"/>
          <a:srcRect/>
          <a:stretch>
            <a:fillRect/>
          </a:stretch>
        </p:blipFill>
        <p:spPr bwMode="auto">
          <a:xfrm>
            <a:off x="347663" y="1103313"/>
            <a:ext cx="617537" cy="877887"/>
          </a:xfrm>
          <a:prstGeom prst="rect">
            <a:avLst/>
          </a:prstGeom>
          <a:noFill/>
          <a:ln w="9525">
            <a:noFill/>
            <a:miter lim="800000"/>
            <a:headEnd/>
            <a:tailEnd/>
          </a:ln>
        </p:spPr>
      </p:pic>
      <p:sp>
        <p:nvSpPr>
          <p:cNvPr id="82947" name="文本框 10"/>
          <p:cNvSpPr txBox="1">
            <a:spLocks noChangeArrowheads="1"/>
          </p:cNvSpPr>
          <p:nvPr/>
        </p:nvSpPr>
        <p:spPr bwMode="auto">
          <a:xfrm>
            <a:off x="4198938" y="1254125"/>
            <a:ext cx="4351337" cy="457200"/>
          </a:xfrm>
          <a:prstGeom prst="rect">
            <a:avLst/>
          </a:prstGeom>
          <a:noFill/>
          <a:ln w="9525">
            <a:noFill/>
            <a:miter lim="800000"/>
            <a:headEnd/>
            <a:tailEnd/>
          </a:ln>
        </p:spPr>
        <p:txBody>
          <a:bodyPr wrap="none">
            <a:spAutoFit/>
          </a:bodyPr>
          <a:lstStyle/>
          <a:p>
            <a:pPr defTabSz="457200"/>
            <a:r>
              <a:rPr kumimoji="1" lang="en-US" altLang="zh-CN" sz="2400" b="1">
                <a:latin typeface="微软雅黑" pitchFamily="34" charset="-122"/>
                <a:ea typeface="微软雅黑" pitchFamily="34" charset="-122"/>
                <a:cs typeface="Hiragino Sans GB W3"/>
              </a:rPr>
              <a:t>LEARN</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BUILD</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a:t>
            </a:r>
            <a:r>
              <a:rPr kumimoji="1" lang="zh-CN" altLang="en-US" sz="2400" b="1">
                <a:latin typeface="微软雅黑" pitchFamily="34" charset="-122"/>
                <a:ea typeface="微软雅黑" pitchFamily="34" charset="-122"/>
                <a:cs typeface="Hiragino Sans GB W3"/>
              </a:rPr>
              <a:t> </a:t>
            </a:r>
            <a:r>
              <a:rPr kumimoji="1" lang="en-US" altLang="zh-CN" sz="2400" b="1">
                <a:latin typeface="微软雅黑" pitchFamily="34" charset="-122"/>
                <a:ea typeface="微软雅黑" pitchFamily="34" charset="-122"/>
                <a:cs typeface="Hiragino Sans GB W3"/>
              </a:rPr>
              <a:t>LAUNCH</a:t>
            </a:r>
            <a:endParaRPr kumimoji="1" lang="zh-CN" altLang="en-US" sz="2400" b="1">
              <a:latin typeface="微软雅黑" pitchFamily="34" charset="-122"/>
              <a:ea typeface="微软雅黑" pitchFamily="34" charset="-122"/>
              <a:cs typeface="Hiragino Sans GB W3"/>
            </a:endParaRPr>
          </a:p>
        </p:txBody>
      </p:sp>
      <p:graphicFrame>
        <p:nvGraphicFramePr>
          <p:cNvPr id="3" name="图表 2"/>
          <p:cNvGraphicFramePr/>
          <p:nvPr/>
        </p:nvGraphicFramePr>
        <p:xfrm>
          <a:off x="347385" y="3222055"/>
          <a:ext cx="8249975" cy="146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949" name="文本框 11"/>
          <p:cNvSpPr txBox="1">
            <a:spLocks noChangeArrowheads="1"/>
          </p:cNvSpPr>
          <p:nvPr/>
        </p:nvSpPr>
        <p:spPr bwMode="auto">
          <a:xfrm>
            <a:off x="347663" y="4487863"/>
            <a:ext cx="1576387" cy="304800"/>
          </a:xfrm>
          <a:prstGeom prst="rect">
            <a:avLst/>
          </a:prstGeom>
          <a:noFill/>
          <a:ln w="9525">
            <a:noFill/>
            <a:miter lim="800000"/>
            <a:headEnd/>
            <a:tailEnd/>
          </a:ln>
        </p:spPr>
        <p:txBody>
          <a:bodyPr wrap="none">
            <a:spAutoFit/>
          </a:bodyPr>
          <a:lstStyle/>
          <a:p>
            <a:pPr defTabSz="457200"/>
            <a:r>
              <a:rPr kumimoji="1" lang="zh-CN" altLang="zh-CN" sz="1400">
                <a:latin typeface="微软雅黑" pitchFamily="34" charset="-122"/>
                <a:ea typeface="微软雅黑" pitchFamily="34" charset="-122"/>
              </a:rPr>
              <a:t>1</a:t>
            </a:r>
            <a:r>
              <a:rPr kumimoji="1" lang="en-US" altLang="zh-CN" sz="1400">
                <a:latin typeface="微软雅黑" pitchFamily="34" charset="-122"/>
                <a:ea typeface="微软雅黑" pitchFamily="34" charset="-122"/>
              </a:rPr>
              <a:t>.</a:t>
            </a:r>
            <a:r>
              <a:rPr kumimoji="1" lang="zh-CN" altLang="en-US" sz="1400">
                <a:latin typeface="微软雅黑" pitchFamily="34" charset="-122"/>
                <a:ea typeface="微软雅黑" pitchFamily="34" charset="-122"/>
              </a:rPr>
              <a:t>参加创新实验室</a:t>
            </a:r>
          </a:p>
        </p:txBody>
      </p:sp>
      <p:sp>
        <p:nvSpPr>
          <p:cNvPr id="82950" name="文本框 12"/>
          <p:cNvSpPr txBox="1">
            <a:spLocks noChangeArrowheads="1"/>
          </p:cNvSpPr>
          <p:nvPr/>
        </p:nvSpPr>
        <p:spPr bwMode="auto">
          <a:xfrm>
            <a:off x="1712913" y="2532063"/>
            <a:ext cx="1042987"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2.</a:t>
            </a:r>
            <a:r>
              <a:rPr kumimoji="1" lang="zh-CN" altLang="en-US" sz="1400">
                <a:latin typeface="微软雅黑" pitchFamily="34" charset="-122"/>
                <a:ea typeface="微软雅黑" pitchFamily="34" charset="-122"/>
              </a:rPr>
              <a:t>完善概念</a:t>
            </a:r>
          </a:p>
        </p:txBody>
      </p:sp>
      <p:sp>
        <p:nvSpPr>
          <p:cNvPr id="82951" name="文本框 13"/>
          <p:cNvSpPr txBox="1">
            <a:spLocks noChangeArrowheads="1"/>
          </p:cNvSpPr>
          <p:nvPr/>
        </p:nvSpPr>
        <p:spPr bwMode="auto">
          <a:xfrm>
            <a:off x="3060700" y="4487863"/>
            <a:ext cx="1398588"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3.</a:t>
            </a:r>
            <a:r>
              <a:rPr kumimoji="1" lang="zh-CN" altLang="en-US" sz="1400">
                <a:latin typeface="微软雅黑" pitchFamily="34" charset="-122"/>
                <a:ea typeface="微软雅黑" pitchFamily="34" charset="-122"/>
              </a:rPr>
              <a:t>产品设计培训</a:t>
            </a:r>
          </a:p>
        </p:txBody>
      </p:sp>
      <p:sp>
        <p:nvSpPr>
          <p:cNvPr id="82952" name="文本框 14"/>
          <p:cNvSpPr txBox="1">
            <a:spLocks noChangeArrowheads="1"/>
          </p:cNvSpPr>
          <p:nvPr/>
        </p:nvSpPr>
        <p:spPr bwMode="auto">
          <a:xfrm>
            <a:off x="4198938" y="2532063"/>
            <a:ext cx="1398587"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4.</a:t>
            </a:r>
            <a:r>
              <a:rPr kumimoji="1" lang="zh-CN" altLang="en-US" sz="1400">
                <a:latin typeface="微软雅黑" pitchFamily="34" charset="-122"/>
                <a:ea typeface="微软雅黑" pitchFamily="34" charset="-122"/>
              </a:rPr>
              <a:t>快速制作成型</a:t>
            </a:r>
          </a:p>
        </p:txBody>
      </p:sp>
      <p:sp>
        <p:nvSpPr>
          <p:cNvPr id="82953" name="文本框 15"/>
          <p:cNvSpPr txBox="1">
            <a:spLocks noChangeArrowheads="1"/>
          </p:cNvSpPr>
          <p:nvPr/>
        </p:nvSpPr>
        <p:spPr bwMode="auto">
          <a:xfrm>
            <a:off x="5803900" y="4487863"/>
            <a:ext cx="1398588"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5.</a:t>
            </a:r>
            <a:r>
              <a:rPr kumimoji="1" lang="zh-CN" altLang="en-US" sz="1400">
                <a:latin typeface="微软雅黑" pitchFamily="34" charset="-122"/>
                <a:ea typeface="微软雅黑" pitchFamily="34" charset="-122"/>
              </a:rPr>
              <a:t>验证产品原型</a:t>
            </a:r>
          </a:p>
        </p:txBody>
      </p:sp>
      <p:sp>
        <p:nvSpPr>
          <p:cNvPr id="82954" name="文本框 16"/>
          <p:cNvSpPr txBox="1">
            <a:spLocks noChangeArrowheads="1"/>
          </p:cNvSpPr>
          <p:nvPr/>
        </p:nvSpPr>
        <p:spPr bwMode="auto">
          <a:xfrm>
            <a:off x="7131050" y="2532063"/>
            <a:ext cx="1042988" cy="304800"/>
          </a:xfrm>
          <a:prstGeom prst="rect">
            <a:avLst/>
          </a:prstGeom>
          <a:noFill/>
          <a:ln w="9525">
            <a:noFill/>
            <a:miter lim="800000"/>
            <a:headEnd/>
            <a:tailEnd/>
          </a:ln>
        </p:spPr>
        <p:txBody>
          <a:bodyPr wrap="none">
            <a:spAutoFit/>
          </a:bodyPr>
          <a:lstStyle/>
          <a:p>
            <a:pPr defTabSz="457200"/>
            <a:r>
              <a:rPr kumimoji="1" lang="en-US" altLang="zh-CN" sz="1400">
                <a:latin typeface="微软雅黑" pitchFamily="34" charset="-122"/>
                <a:ea typeface="微软雅黑" pitchFamily="34" charset="-122"/>
              </a:rPr>
              <a:t>6.</a:t>
            </a:r>
            <a:r>
              <a:rPr kumimoji="1" lang="zh-CN" altLang="en-US" sz="1400">
                <a:latin typeface="微软雅黑" pitchFamily="34" charset="-122"/>
                <a:ea typeface="微软雅黑" pitchFamily="34" charset="-122"/>
              </a:rPr>
              <a:t>迭代开发</a:t>
            </a:r>
          </a:p>
        </p:txBody>
      </p:sp>
      <p:sp>
        <p:nvSpPr>
          <p:cNvPr id="82955" name="文本框 17"/>
          <p:cNvSpPr txBox="1">
            <a:spLocks noChangeArrowheads="1"/>
          </p:cNvSpPr>
          <p:nvPr/>
        </p:nvSpPr>
        <p:spPr bwMode="auto">
          <a:xfrm>
            <a:off x="347663" y="4748213"/>
            <a:ext cx="2309812" cy="3968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选修设计与科技实验室的创客课程</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结识志同道合的小伙伴</a:t>
            </a:r>
          </a:p>
        </p:txBody>
      </p:sp>
      <p:sp>
        <p:nvSpPr>
          <p:cNvPr id="82956" name="文本框 19"/>
          <p:cNvSpPr txBox="1">
            <a:spLocks noChangeArrowheads="1"/>
          </p:cNvSpPr>
          <p:nvPr/>
        </p:nvSpPr>
        <p:spPr bwMode="auto">
          <a:xfrm>
            <a:off x="3060700" y="4748213"/>
            <a:ext cx="2514600" cy="5492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通过实验室不同的课程学习设计思维、产品设计理念</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了解快速制造的流程与产品开发原理</a:t>
            </a:r>
          </a:p>
        </p:txBody>
      </p:sp>
      <p:sp>
        <p:nvSpPr>
          <p:cNvPr id="82957" name="文本框 20"/>
          <p:cNvSpPr txBox="1">
            <a:spLocks noChangeArrowheads="1"/>
          </p:cNvSpPr>
          <p:nvPr/>
        </p:nvSpPr>
        <p:spPr bwMode="auto">
          <a:xfrm>
            <a:off x="1712913" y="2782888"/>
            <a:ext cx="2330450" cy="5492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在实验室举办的创客活动中宣讲自己的创意概念</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在团队中不断讨论方案，改进概念</a:t>
            </a:r>
          </a:p>
        </p:txBody>
      </p:sp>
      <p:sp>
        <p:nvSpPr>
          <p:cNvPr id="82958" name="文本框 21"/>
          <p:cNvSpPr txBox="1">
            <a:spLocks noChangeArrowheads="1"/>
          </p:cNvSpPr>
          <p:nvPr/>
        </p:nvSpPr>
        <p:spPr bwMode="auto">
          <a:xfrm>
            <a:off x="4213225" y="2782888"/>
            <a:ext cx="2184400" cy="7016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通过创客比赛提供的</a:t>
            </a:r>
            <a:r>
              <a:rPr kumimoji="1" lang="en-US" altLang="zh-CN" sz="1000">
                <a:latin typeface="微软雅黑" pitchFamily="34" charset="-122"/>
                <a:ea typeface="微软雅黑" pitchFamily="34" charset="-122"/>
              </a:rPr>
              <a:t>3D</a:t>
            </a:r>
            <a:r>
              <a:rPr kumimoji="1" lang="zh-CN" altLang="en-US" sz="1000">
                <a:latin typeface="微软雅黑" pitchFamily="34" charset="-122"/>
                <a:ea typeface="微软雅黑" pitchFamily="34" charset="-122"/>
              </a:rPr>
              <a:t>打印进行原型制作</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通过预约使用中心完整的快速制作服务</a:t>
            </a:r>
          </a:p>
        </p:txBody>
      </p:sp>
      <p:sp>
        <p:nvSpPr>
          <p:cNvPr id="82959" name="文本框 22"/>
          <p:cNvSpPr txBox="1">
            <a:spLocks noChangeArrowheads="1"/>
          </p:cNvSpPr>
          <p:nvPr/>
        </p:nvSpPr>
        <p:spPr bwMode="auto">
          <a:xfrm>
            <a:off x="5803900" y="4740275"/>
            <a:ext cx="1849438" cy="8540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通过实验室不同的创客活动与比赛展示自己的产品原型并获得导师反馈</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通过实验室展示平台获得用户反馈</a:t>
            </a:r>
          </a:p>
        </p:txBody>
      </p:sp>
      <p:sp>
        <p:nvSpPr>
          <p:cNvPr id="82960" name="文本框 23"/>
          <p:cNvSpPr txBox="1">
            <a:spLocks noChangeArrowheads="1"/>
          </p:cNvSpPr>
          <p:nvPr/>
        </p:nvSpPr>
        <p:spPr bwMode="auto">
          <a:xfrm>
            <a:off x="7131050" y="2798763"/>
            <a:ext cx="1458913" cy="701675"/>
          </a:xfrm>
          <a:prstGeom prst="rect">
            <a:avLst/>
          </a:prstGeom>
          <a:noFill/>
          <a:ln w="9525">
            <a:noFill/>
            <a:miter lim="800000"/>
            <a:headEnd/>
            <a:tailEnd/>
          </a:ln>
        </p:spPr>
        <p:txBody>
          <a:bodyPr>
            <a:spAutoFit/>
          </a:bodyPr>
          <a:lstStyle/>
          <a:p>
            <a:pPr marL="171450" indent="-171450" defTabSz="457200">
              <a:buFont typeface="Arial" charset="0"/>
              <a:buChar char="•"/>
            </a:pPr>
            <a:r>
              <a:rPr kumimoji="1" lang="zh-CN" altLang="en-US" sz="1000">
                <a:latin typeface="微软雅黑" pitchFamily="34" charset="-122"/>
                <a:ea typeface="微软雅黑" pitchFamily="34" charset="-122"/>
              </a:rPr>
              <a:t>根据导师意见与用户反馈进行迭代</a:t>
            </a:r>
            <a:endParaRPr kumimoji="1" lang="en-US" altLang="zh-CN" sz="1000">
              <a:latin typeface="微软雅黑" pitchFamily="34" charset="-122"/>
              <a:ea typeface="微软雅黑" pitchFamily="34" charset="-122"/>
            </a:endParaRPr>
          </a:p>
          <a:p>
            <a:pPr marL="171450" indent="-171450" defTabSz="457200">
              <a:buFont typeface="Arial" charset="0"/>
              <a:buChar char="•"/>
            </a:pPr>
            <a:r>
              <a:rPr kumimoji="1" lang="zh-CN" altLang="en-US" sz="1000">
                <a:latin typeface="微软雅黑" pitchFamily="34" charset="-122"/>
                <a:ea typeface="微软雅黑" pitchFamily="34" charset="-122"/>
              </a:rPr>
              <a:t>通过不断的活动与比赛不断进步</a:t>
            </a:r>
          </a:p>
        </p:txBody>
      </p:sp>
      <p:pic>
        <p:nvPicPr>
          <p:cNvPr id="82961" name="图片 8"/>
          <p:cNvPicPr>
            <a:picLocks noChangeAspect="1"/>
          </p:cNvPicPr>
          <p:nvPr/>
        </p:nvPicPr>
        <p:blipFill>
          <a:blip r:embed="rId8"/>
          <a:srcRect/>
          <a:stretch>
            <a:fillRect/>
          </a:stretch>
        </p:blipFill>
        <p:spPr bwMode="auto">
          <a:xfrm>
            <a:off x="-674688" y="5964238"/>
            <a:ext cx="2043113" cy="936625"/>
          </a:xfrm>
          <a:prstGeom prst="rect">
            <a:avLst/>
          </a:prstGeom>
          <a:noFill/>
          <a:ln w="9525">
            <a:noFill/>
            <a:miter lim="800000"/>
            <a:headEnd/>
            <a:tailEnd/>
          </a:ln>
        </p:spPr>
      </p:pic>
      <p:pic>
        <p:nvPicPr>
          <p:cNvPr id="82962" name="图片 9"/>
          <p:cNvPicPr>
            <a:picLocks noChangeAspect="1"/>
          </p:cNvPicPr>
          <p:nvPr/>
        </p:nvPicPr>
        <p:blipFill>
          <a:blip r:embed="rId9"/>
          <a:srcRect/>
          <a:stretch>
            <a:fillRect/>
          </a:stretch>
        </p:blipFill>
        <p:spPr bwMode="auto">
          <a:xfrm>
            <a:off x="968375" y="5964238"/>
            <a:ext cx="2092325" cy="946150"/>
          </a:xfrm>
          <a:prstGeom prst="rect">
            <a:avLst/>
          </a:prstGeom>
          <a:noFill/>
          <a:ln w="9525">
            <a:noFill/>
            <a:miter lim="800000"/>
            <a:headEnd/>
            <a:tailEnd/>
          </a:ln>
        </p:spPr>
      </p:pic>
      <p:pic>
        <p:nvPicPr>
          <p:cNvPr id="82963" name="图片 18"/>
          <p:cNvPicPr>
            <a:picLocks noChangeAspect="1"/>
          </p:cNvPicPr>
          <p:nvPr/>
        </p:nvPicPr>
        <p:blipFill>
          <a:blip r:embed="rId10"/>
          <a:srcRect/>
          <a:stretch>
            <a:fillRect/>
          </a:stretch>
        </p:blipFill>
        <p:spPr bwMode="auto">
          <a:xfrm>
            <a:off x="3001963" y="5964238"/>
            <a:ext cx="2035175" cy="1089025"/>
          </a:xfrm>
          <a:prstGeom prst="rect">
            <a:avLst/>
          </a:prstGeom>
          <a:noFill/>
          <a:ln w="9525">
            <a:noFill/>
            <a:miter lim="800000"/>
            <a:headEnd/>
            <a:tailEnd/>
          </a:ln>
        </p:spPr>
      </p:pic>
      <p:pic>
        <p:nvPicPr>
          <p:cNvPr id="82964" name="图片 24"/>
          <p:cNvPicPr>
            <a:picLocks noChangeAspect="1"/>
          </p:cNvPicPr>
          <p:nvPr/>
        </p:nvPicPr>
        <p:blipFill>
          <a:blip r:embed="rId11"/>
          <a:srcRect/>
          <a:stretch>
            <a:fillRect/>
          </a:stretch>
        </p:blipFill>
        <p:spPr bwMode="auto">
          <a:xfrm>
            <a:off x="5013325" y="5965825"/>
            <a:ext cx="2951163" cy="1344613"/>
          </a:xfrm>
          <a:prstGeom prst="rect">
            <a:avLst/>
          </a:prstGeom>
          <a:noFill/>
          <a:ln w="9525">
            <a:noFill/>
            <a:miter lim="800000"/>
            <a:headEnd/>
            <a:tailEnd/>
          </a:ln>
        </p:spPr>
      </p:pic>
      <p:pic>
        <p:nvPicPr>
          <p:cNvPr id="82965" name="图片 25"/>
          <p:cNvPicPr>
            <a:picLocks noChangeAspect="1"/>
          </p:cNvPicPr>
          <p:nvPr/>
        </p:nvPicPr>
        <p:blipFill>
          <a:blip r:embed="rId12"/>
          <a:srcRect/>
          <a:stretch>
            <a:fillRect/>
          </a:stretch>
        </p:blipFill>
        <p:spPr bwMode="auto">
          <a:xfrm>
            <a:off x="7686675" y="5965825"/>
            <a:ext cx="1541463" cy="963613"/>
          </a:xfrm>
          <a:prstGeom prst="rect">
            <a:avLst/>
          </a:prstGeom>
          <a:noFill/>
          <a:ln w="9525">
            <a:noFill/>
            <a:miter lim="800000"/>
            <a:headEnd/>
            <a:tailEnd/>
          </a:ln>
        </p:spPr>
      </p:pic>
      <p:sp>
        <p:nvSpPr>
          <p:cNvPr id="82966" name="文本框 26"/>
          <p:cNvSpPr txBox="1">
            <a:spLocks noChangeArrowheads="1"/>
          </p:cNvSpPr>
          <p:nvPr/>
        </p:nvSpPr>
        <p:spPr bwMode="auto">
          <a:xfrm>
            <a:off x="7653338" y="4502150"/>
            <a:ext cx="1042987" cy="304800"/>
          </a:xfrm>
          <a:prstGeom prst="rect">
            <a:avLst/>
          </a:prstGeom>
          <a:noFill/>
          <a:ln w="9525">
            <a:noFill/>
            <a:miter lim="800000"/>
            <a:headEnd/>
            <a:tailEnd/>
          </a:ln>
        </p:spPr>
        <p:txBody>
          <a:bodyPr wrap="none">
            <a:spAutoFit/>
          </a:bodyPr>
          <a:lstStyle/>
          <a:p>
            <a:pPr defTabSz="457200"/>
            <a:r>
              <a:rPr kumimoji="1" lang="zh-CN" altLang="zh-CN" sz="1400">
                <a:latin typeface="微软雅黑" pitchFamily="34" charset="-122"/>
                <a:ea typeface="微软雅黑" pitchFamily="34" charset="-122"/>
              </a:rPr>
              <a:t>7</a:t>
            </a:r>
            <a:r>
              <a:rPr kumimoji="1" lang="en-US" altLang="zh-CN" sz="1400">
                <a:latin typeface="微软雅黑" pitchFamily="34" charset="-122"/>
                <a:ea typeface="微软雅黑" pitchFamily="34" charset="-122"/>
              </a:rPr>
              <a:t>.</a:t>
            </a:r>
            <a:r>
              <a:rPr kumimoji="1" lang="zh-CN" altLang="en-US" sz="1400">
                <a:latin typeface="微软雅黑" pitchFamily="34" charset="-122"/>
                <a:ea typeface="微软雅黑" pitchFamily="34" charset="-122"/>
              </a:rPr>
              <a:t>量产服务</a:t>
            </a:r>
          </a:p>
        </p:txBody>
      </p:sp>
      <p:sp>
        <p:nvSpPr>
          <p:cNvPr id="82967" name="标题 1"/>
          <p:cNvSpPr>
            <a:spLocks/>
          </p:cNvSpPr>
          <p:nvPr/>
        </p:nvSpPr>
        <p:spPr bwMode="auto">
          <a:xfrm>
            <a:off x="539750" y="260350"/>
            <a:ext cx="6337300" cy="668338"/>
          </a:xfrm>
          <a:prstGeom prst="rect">
            <a:avLst/>
          </a:prstGeom>
          <a:noFill/>
          <a:ln w="9525">
            <a:noFill/>
            <a:miter lim="800000"/>
            <a:headEnd/>
            <a:tailEnd/>
          </a:ln>
        </p:spPr>
        <p:txBody>
          <a:bodyPr anchor="b"/>
          <a:lstStyle/>
          <a:p>
            <a:pPr eaLnBrk="0" hangingPunct="0"/>
            <a:r>
              <a:rPr lang="zh-CN" altLang="en-US" sz="3200">
                <a:solidFill>
                  <a:srgbClr val="7030A0"/>
                </a:solidFill>
                <a:latin typeface="微软雅黑" pitchFamily="34" charset="-122"/>
                <a:ea typeface="微软雅黑" pitchFamily="34" charset="-122"/>
              </a:rPr>
              <a:t>创客交叉融合空间 </a:t>
            </a:r>
            <a:r>
              <a:rPr lang="en-US" altLang="zh-CN" sz="3200">
                <a:solidFill>
                  <a:srgbClr val="7030A0"/>
                </a:solidFill>
                <a:latin typeface="微软雅黑" pitchFamily="34" charset="-122"/>
                <a:ea typeface="微软雅黑" pitchFamily="34" charset="-122"/>
              </a:rPr>
              <a:t>– </a:t>
            </a:r>
            <a:r>
              <a:rPr lang="zh-CN" altLang="en-US" sz="3200">
                <a:solidFill>
                  <a:srgbClr val="7030A0"/>
                </a:solidFill>
                <a:latin typeface="微软雅黑" pitchFamily="34" charset="-122"/>
                <a:ea typeface="微软雅黑" pitchFamily="34" charset="-122"/>
              </a:rPr>
              <a:t>学生视角</a:t>
            </a:r>
          </a:p>
        </p:txBody>
      </p:sp>
      <p:sp>
        <p:nvSpPr>
          <p:cNvPr id="82968" name="Slide Number Placeholder 1"/>
          <p:cNvSpPr>
            <a:spLocks noGrp="1"/>
          </p:cNvSpPr>
          <p:nvPr>
            <p:ph type="sldNum" sz="quarter" idx="12"/>
          </p:nvPr>
        </p:nvSpPr>
        <p:spPr>
          <a:noFill/>
        </p:spPr>
        <p:txBody>
          <a:bodyPr/>
          <a:lstStyle/>
          <a:p>
            <a:fld id="{81BF6AE6-8EEC-4A42-B029-3A5B85AD23F5}" type="slidenum">
              <a:rPr lang="en-US" altLang="zh-CN" smtClean="0">
                <a:ea typeface="宋体" charset="-122"/>
              </a:rPr>
              <a:pPr/>
              <a:t>16</a:t>
            </a:fld>
            <a:endParaRPr lang="en-US" altLang="zh-CN" smtClean="0">
              <a:ea typeface="宋体"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0" y="1125538"/>
            <a:ext cx="9144000" cy="4572000"/>
          </a:xfrm>
          <a:prstGeom prst="rect">
            <a:avLst/>
          </a:prstGeom>
          <a:solidFill>
            <a:schemeClr val="accent6">
              <a:lumMod val="60000"/>
              <a:lumOff val="40000"/>
              <a:alpha val="33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a:solidFill>
                  <a:srgbClr val="FFFFFF"/>
                </a:solidFill>
                <a:latin typeface="微软雅黑" panose="020B0503020204020204" pitchFamily="34" charset="-122"/>
                <a:ea typeface="微软雅黑" panose="020B0503020204020204" pitchFamily="34" charset="-122"/>
              </a:rPr>
              <a:t>校内</a:t>
            </a:r>
          </a:p>
        </p:txBody>
      </p:sp>
      <p:sp>
        <p:nvSpPr>
          <p:cNvPr id="70" name="矩形 69"/>
          <p:cNvSpPr/>
          <p:nvPr/>
        </p:nvSpPr>
        <p:spPr>
          <a:xfrm>
            <a:off x="1722438" y="1125538"/>
            <a:ext cx="5221287" cy="4157662"/>
          </a:xfrm>
          <a:prstGeom prst="rect">
            <a:avLst/>
          </a:prstGeom>
          <a:solidFill>
            <a:schemeClr val="accent4">
              <a:lumMod val="40000"/>
              <a:lumOff val="60000"/>
              <a:alpha val="5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a:solidFill>
                  <a:srgbClr val="FFFFFF"/>
                </a:solidFill>
                <a:latin typeface="微软雅黑" panose="020B0503020204020204" pitchFamily="34" charset="-122"/>
                <a:ea typeface="微软雅黑" panose="020B0503020204020204" pitchFamily="34" charset="-122"/>
              </a:rPr>
              <a:t>校内</a:t>
            </a:r>
          </a:p>
        </p:txBody>
      </p:sp>
      <p:sp>
        <p:nvSpPr>
          <p:cNvPr id="24579" name="Rectangle 2"/>
          <p:cNvSpPr>
            <a:spLocks noChangeArrowheads="1"/>
          </p:cNvSpPr>
          <p:nvPr/>
        </p:nvSpPr>
        <p:spPr bwMode="auto">
          <a:xfrm>
            <a:off x="685800" y="5791200"/>
            <a:ext cx="7893050" cy="641350"/>
          </a:xfrm>
          <a:prstGeom prst="rect">
            <a:avLst/>
          </a:prstGeom>
          <a:noFill/>
          <a:ln>
            <a:noFill/>
          </a:ln>
          <a:extLst>
            <a:ext uri="{909E8E84-426E-40dd-AFC4-6F175D3DCCD1}"/>
            <a:ext uri="{91240B29-F687-4f45-9708-019B960494DF}"/>
          </a:extLst>
        </p:spPr>
        <p:txBody>
          <a:bodyPr>
            <a:spAutoFit/>
          </a:bodyPr>
          <a:lstStyle/>
          <a:p>
            <a:pPr defTabSz="457200" fontAlgn="auto">
              <a:spcBef>
                <a:spcPts val="0"/>
              </a:spcBef>
              <a:spcAft>
                <a:spcPts val="0"/>
              </a:spcAft>
              <a:defRPr/>
            </a:pPr>
            <a:r>
              <a:rPr lang="zh-CN" altLang="en-US" sz="1600" dirty="0">
                <a:solidFill>
                  <a:schemeClr val="tx1">
                    <a:lumMod val="50000"/>
                    <a:lumOff val="50000"/>
                  </a:schemeClr>
                </a:solidFill>
                <a:latin typeface="微软雅黑" pitchFamily="34" charset="-122"/>
                <a:ea typeface="微软雅黑" pitchFamily="34" charset="-122"/>
                <a:cs typeface="华文细黑" charset="0"/>
              </a:rPr>
              <a:t>多种形态的开放空间：</a:t>
            </a:r>
            <a:r>
              <a:rPr lang="zh-CN" altLang="en-US" sz="2000" dirty="0">
                <a:solidFill>
                  <a:schemeClr val="accent6">
                    <a:lumMod val="75000"/>
                  </a:schemeClr>
                </a:solidFill>
                <a:latin typeface="微软雅黑" pitchFamily="34" charset="-122"/>
                <a:ea typeface="微软雅黑" pitchFamily="34" charset="-122"/>
                <a:cs typeface="华文细黑" charset="0"/>
              </a:rPr>
              <a:t>集中与分布</a:t>
            </a:r>
            <a:r>
              <a:rPr lang="zh-CN" altLang="en-US" sz="2000" dirty="0">
                <a:solidFill>
                  <a:schemeClr val="tx1">
                    <a:lumMod val="50000"/>
                    <a:lumOff val="50000"/>
                  </a:schemeClr>
                </a:solidFill>
                <a:latin typeface="微软雅黑" pitchFamily="34" charset="-122"/>
                <a:ea typeface="微软雅黑" pitchFamily="34" charset="-122"/>
                <a:cs typeface="华文细黑" charset="0"/>
              </a:rPr>
              <a:t>、</a:t>
            </a:r>
            <a:r>
              <a:rPr lang="zh-CN" altLang="en-US" sz="2000" dirty="0">
                <a:solidFill>
                  <a:schemeClr val="accent6">
                    <a:lumMod val="75000"/>
                  </a:schemeClr>
                </a:solidFill>
                <a:latin typeface="微软雅黑" pitchFamily="34" charset="-122"/>
                <a:ea typeface="微软雅黑" pitchFamily="34" charset="-122"/>
                <a:cs typeface="华文细黑" charset="0"/>
              </a:rPr>
              <a:t>实体与网络</a:t>
            </a:r>
            <a:r>
              <a:rPr lang="zh-CN" altLang="en-US" sz="2000" dirty="0">
                <a:solidFill>
                  <a:schemeClr val="tx1">
                    <a:lumMod val="50000"/>
                    <a:lumOff val="50000"/>
                  </a:schemeClr>
                </a:solidFill>
                <a:latin typeface="微软雅黑" pitchFamily="34" charset="-122"/>
                <a:ea typeface="微软雅黑" pitchFamily="34" charset="-122"/>
                <a:cs typeface="华文细黑" charset="0"/>
              </a:rPr>
              <a:t>、</a:t>
            </a:r>
            <a:r>
              <a:rPr lang="zh-CN" altLang="en-US" sz="2000" dirty="0">
                <a:solidFill>
                  <a:schemeClr val="accent6">
                    <a:lumMod val="75000"/>
                  </a:schemeClr>
                </a:solidFill>
                <a:latin typeface="微软雅黑" pitchFamily="34" charset="-122"/>
                <a:ea typeface="微软雅黑" pitchFamily="34" charset="-122"/>
                <a:cs typeface="华文细黑" charset="0"/>
              </a:rPr>
              <a:t>制造与创新</a:t>
            </a:r>
            <a:r>
              <a:rPr lang="zh-CN" altLang="en-US" sz="2000" dirty="0">
                <a:solidFill>
                  <a:schemeClr val="tx1">
                    <a:lumMod val="50000"/>
                    <a:lumOff val="50000"/>
                  </a:schemeClr>
                </a:solidFill>
                <a:latin typeface="微软雅黑" pitchFamily="34" charset="-122"/>
                <a:ea typeface="微软雅黑" pitchFamily="34" charset="-122"/>
                <a:cs typeface="华文细黑" charset="0"/>
              </a:rPr>
              <a:t>　</a:t>
            </a:r>
            <a:r>
              <a:rPr lang="zh-CN" altLang="en-US" sz="1600" dirty="0">
                <a:solidFill>
                  <a:schemeClr val="tx1">
                    <a:lumMod val="50000"/>
                    <a:lumOff val="50000"/>
                  </a:schemeClr>
                </a:solidFill>
                <a:latin typeface="微软雅黑" pitchFamily="34" charset="-122"/>
                <a:ea typeface="微软雅黑" pitchFamily="34" charset="-122"/>
                <a:cs typeface="华文细黑" charset="0"/>
              </a:rPr>
              <a:t>结合，激活校园成为创新无处不在的开放平台</a:t>
            </a:r>
          </a:p>
        </p:txBody>
      </p:sp>
      <p:sp>
        <p:nvSpPr>
          <p:cNvPr id="26" name="Teardrop 25"/>
          <p:cNvSpPr/>
          <p:nvPr/>
        </p:nvSpPr>
        <p:spPr>
          <a:xfrm rot="8100000">
            <a:off x="612775" y="1236663"/>
            <a:ext cx="755650" cy="754062"/>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pic>
        <p:nvPicPr>
          <p:cNvPr id="83973" name="Picture 27" descr="清华校园2.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01813" y="1793875"/>
            <a:ext cx="5294312" cy="3236913"/>
          </a:xfrm>
          <a:prstGeom prst="rect">
            <a:avLst/>
          </a:prstGeom>
          <a:noFill/>
          <a:ln w="9525">
            <a:noFill/>
            <a:miter lim="800000"/>
            <a:headEnd/>
            <a:tailEnd/>
          </a:ln>
        </p:spPr>
      </p:pic>
      <p:sp>
        <p:nvSpPr>
          <p:cNvPr id="29" name="Teardrop 28"/>
          <p:cNvSpPr/>
          <p:nvPr/>
        </p:nvSpPr>
        <p:spPr>
          <a:xfrm rot="8100000">
            <a:off x="5807075" y="3883025"/>
            <a:ext cx="525463" cy="525463"/>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0" name="Teardrop 29"/>
          <p:cNvSpPr/>
          <p:nvPr/>
        </p:nvSpPr>
        <p:spPr>
          <a:xfrm rot="8100000">
            <a:off x="4806950" y="2003425"/>
            <a:ext cx="514350" cy="514350"/>
          </a:xfrm>
          <a:prstGeom prst="teardrop">
            <a:avLst/>
          </a:prstGeom>
          <a:solidFill>
            <a:srgbClr val="F7964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1" name="Teardrop 30"/>
          <p:cNvSpPr/>
          <p:nvPr/>
        </p:nvSpPr>
        <p:spPr>
          <a:xfrm rot="8100000">
            <a:off x="5578475" y="2428875"/>
            <a:ext cx="847725" cy="847725"/>
          </a:xfrm>
          <a:prstGeom prst="teardrop">
            <a:avLst/>
          </a:prstGeom>
          <a:solidFill>
            <a:srgbClr val="F7964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2" name="Teardrop 31"/>
          <p:cNvSpPr/>
          <p:nvPr/>
        </p:nvSpPr>
        <p:spPr>
          <a:xfrm rot="8100000">
            <a:off x="3524250" y="1816100"/>
            <a:ext cx="669925" cy="669925"/>
          </a:xfrm>
          <a:prstGeom prst="teardrop">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3" name="Teardrop 32"/>
          <p:cNvSpPr/>
          <p:nvPr/>
        </p:nvSpPr>
        <p:spPr>
          <a:xfrm rot="8100000">
            <a:off x="4235450" y="4337050"/>
            <a:ext cx="668338" cy="669925"/>
          </a:xfrm>
          <a:prstGeom prst="teardrop">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83979" name="Rectangle 33"/>
          <p:cNvSpPr>
            <a:spLocks noChangeArrowheads="1"/>
          </p:cNvSpPr>
          <p:nvPr/>
        </p:nvSpPr>
        <p:spPr bwMode="auto">
          <a:xfrm>
            <a:off x="5646738" y="2544763"/>
            <a:ext cx="1500187"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Co-Design</a:t>
            </a:r>
          </a:p>
          <a:p>
            <a:pPr defTabSz="457200"/>
            <a:r>
              <a:rPr lang="en-US" altLang="zh-CN">
                <a:latin typeface="微软雅黑" pitchFamily="34" charset="-122"/>
                <a:ea typeface="微软雅黑" pitchFamily="34" charset="-122"/>
              </a:rPr>
              <a:t>Makerspace</a:t>
            </a:r>
            <a:endParaRPr lang="zh-CN" altLang="en-US">
              <a:latin typeface="微软雅黑" pitchFamily="34" charset="-122"/>
              <a:ea typeface="微软雅黑" pitchFamily="34" charset="-122"/>
            </a:endParaRPr>
          </a:p>
        </p:txBody>
      </p:sp>
      <p:sp>
        <p:nvSpPr>
          <p:cNvPr id="83980" name="Rectangle 34"/>
          <p:cNvSpPr>
            <a:spLocks noChangeArrowheads="1"/>
          </p:cNvSpPr>
          <p:nvPr/>
        </p:nvSpPr>
        <p:spPr bwMode="auto">
          <a:xfrm>
            <a:off x="2633663" y="1733550"/>
            <a:ext cx="1098550" cy="641350"/>
          </a:xfrm>
          <a:prstGeom prst="rect">
            <a:avLst/>
          </a:prstGeom>
          <a:noFill/>
          <a:ln w="9525">
            <a:noFill/>
            <a:miter lim="800000"/>
            <a:headEnd/>
            <a:tailEnd/>
          </a:ln>
        </p:spPr>
        <p:txBody>
          <a:bodyPr wrap="none">
            <a:spAutoFit/>
          </a:bodyPr>
          <a:lstStyle/>
          <a:p>
            <a:pPr defTabSz="457200"/>
            <a:r>
              <a:rPr lang="zh-CN" altLang="en-US">
                <a:latin typeface="微软雅黑" pitchFamily="34" charset="-122"/>
                <a:ea typeface="微软雅黑" pitchFamily="34" charset="-122"/>
              </a:rPr>
              <a:t>生物科技</a:t>
            </a:r>
          </a:p>
          <a:p>
            <a:pPr defTabSz="457200"/>
            <a:r>
              <a:rPr lang="zh-CN" altLang="en-US">
                <a:latin typeface="微软雅黑" pitchFamily="34" charset="-122"/>
                <a:ea typeface="微软雅黑" pitchFamily="34" charset="-122"/>
              </a:rPr>
              <a:t>创客空间</a:t>
            </a:r>
            <a:endParaRPr lang="en-US" altLang="zh-CN">
              <a:latin typeface="微软雅黑" pitchFamily="34" charset="-122"/>
              <a:ea typeface="微软雅黑" pitchFamily="34" charset="-122"/>
            </a:endParaRPr>
          </a:p>
        </p:txBody>
      </p:sp>
      <p:sp>
        <p:nvSpPr>
          <p:cNvPr id="83981" name="Rectangle 35"/>
          <p:cNvSpPr>
            <a:spLocks noChangeArrowheads="1"/>
          </p:cNvSpPr>
          <p:nvPr/>
        </p:nvSpPr>
        <p:spPr bwMode="auto">
          <a:xfrm>
            <a:off x="4295775" y="4513263"/>
            <a:ext cx="1504950" cy="366712"/>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Open Space</a:t>
            </a:r>
            <a:endParaRPr lang="zh-CN" altLang="en-US">
              <a:latin typeface="微软雅黑" pitchFamily="34" charset="-122"/>
              <a:ea typeface="微软雅黑" pitchFamily="34" charset="-122"/>
            </a:endParaRPr>
          </a:p>
        </p:txBody>
      </p:sp>
      <p:sp>
        <p:nvSpPr>
          <p:cNvPr id="83982" name="Rectangle 36"/>
          <p:cNvSpPr>
            <a:spLocks noChangeArrowheads="1"/>
          </p:cNvSpPr>
          <p:nvPr/>
        </p:nvSpPr>
        <p:spPr bwMode="auto">
          <a:xfrm>
            <a:off x="5043488" y="1557338"/>
            <a:ext cx="1098550" cy="641350"/>
          </a:xfrm>
          <a:prstGeom prst="rect">
            <a:avLst/>
          </a:prstGeom>
          <a:noFill/>
          <a:ln w="9525">
            <a:noFill/>
            <a:miter lim="800000"/>
            <a:headEnd/>
            <a:tailEnd/>
          </a:ln>
        </p:spPr>
        <p:txBody>
          <a:bodyPr wrap="none">
            <a:spAutoFit/>
          </a:bodyPr>
          <a:lstStyle/>
          <a:p>
            <a:pPr defTabSz="457200"/>
            <a:r>
              <a:rPr lang="zh-CN" altLang="en-US">
                <a:latin typeface="微软雅黑" pitchFamily="34" charset="-122"/>
                <a:ea typeface="微软雅黑" pitchFamily="34" charset="-122"/>
              </a:rPr>
              <a:t>心理学系</a:t>
            </a:r>
            <a:endParaRPr lang="en-US" altLang="zh-CN">
              <a:latin typeface="微软雅黑" pitchFamily="34" charset="-122"/>
              <a:ea typeface="微软雅黑" pitchFamily="34" charset="-122"/>
            </a:endParaRPr>
          </a:p>
          <a:p>
            <a:pPr defTabSz="457200"/>
            <a:r>
              <a:rPr lang="zh-CN" altLang="en-US">
                <a:latin typeface="微软雅黑" pitchFamily="34" charset="-122"/>
                <a:ea typeface="微软雅黑" pitchFamily="34" charset="-122"/>
              </a:rPr>
              <a:t>创客空间</a:t>
            </a:r>
          </a:p>
        </p:txBody>
      </p:sp>
      <p:sp>
        <p:nvSpPr>
          <p:cNvPr id="38" name="Teardrop 37"/>
          <p:cNvSpPr/>
          <p:nvPr/>
        </p:nvSpPr>
        <p:spPr>
          <a:xfrm rot="8100000">
            <a:off x="4959350" y="3227388"/>
            <a:ext cx="525463" cy="525462"/>
          </a:xfrm>
          <a:prstGeom prst="teardrop">
            <a:avLst/>
          </a:prstGeom>
          <a:solidFill>
            <a:srgbClr val="4BACC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39" name="Teardrop 38"/>
          <p:cNvSpPr/>
          <p:nvPr/>
        </p:nvSpPr>
        <p:spPr>
          <a:xfrm rot="8100000">
            <a:off x="2209800" y="2455863"/>
            <a:ext cx="847725" cy="847725"/>
          </a:xfrm>
          <a:prstGeom prst="teardrop">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40" name="Teardrop 39"/>
          <p:cNvSpPr/>
          <p:nvPr/>
        </p:nvSpPr>
        <p:spPr>
          <a:xfrm rot="8100000">
            <a:off x="2578100" y="3492500"/>
            <a:ext cx="669925" cy="669925"/>
          </a:xfrm>
          <a:prstGeom prst="teardrop">
            <a:avLst/>
          </a:prstGeom>
          <a:solidFill>
            <a:srgbClr val="F7964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83986" name="Rectangle 40"/>
          <p:cNvSpPr>
            <a:spLocks noChangeArrowheads="1"/>
          </p:cNvSpPr>
          <p:nvPr/>
        </p:nvSpPr>
        <p:spPr bwMode="auto">
          <a:xfrm>
            <a:off x="2670175" y="3644900"/>
            <a:ext cx="912813" cy="366713"/>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Fablab</a:t>
            </a:r>
            <a:endParaRPr lang="zh-CN" altLang="en-US">
              <a:latin typeface="微软雅黑" pitchFamily="34" charset="-122"/>
              <a:ea typeface="微软雅黑" pitchFamily="34" charset="-122"/>
            </a:endParaRPr>
          </a:p>
        </p:txBody>
      </p:sp>
      <p:sp>
        <p:nvSpPr>
          <p:cNvPr id="83987" name="Rectangle 41"/>
          <p:cNvSpPr>
            <a:spLocks noChangeArrowheads="1"/>
          </p:cNvSpPr>
          <p:nvPr/>
        </p:nvSpPr>
        <p:spPr bwMode="auto">
          <a:xfrm>
            <a:off x="2308225" y="2487613"/>
            <a:ext cx="1692275" cy="915987"/>
          </a:xfrm>
          <a:prstGeom prst="rect">
            <a:avLst/>
          </a:prstGeom>
          <a:noFill/>
          <a:ln w="9525">
            <a:noFill/>
            <a:miter lim="800000"/>
            <a:headEnd/>
            <a:tailEnd/>
          </a:ln>
        </p:spPr>
        <p:txBody>
          <a:bodyPr>
            <a:spAutoFit/>
          </a:bodyPr>
          <a:lstStyle/>
          <a:p>
            <a:pPr defTabSz="457200"/>
            <a:r>
              <a:rPr lang="en-US" altLang="zh-CN">
                <a:latin typeface="微软雅黑" pitchFamily="34" charset="-122"/>
                <a:ea typeface="微软雅黑" pitchFamily="34" charset="-122"/>
              </a:rPr>
              <a:t>Open Innovation Platform</a:t>
            </a:r>
            <a:endParaRPr lang="zh-CN" altLang="en-US">
              <a:latin typeface="微软雅黑" pitchFamily="34" charset="-122"/>
              <a:ea typeface="微软雅黑" pitchFamily="34" charset="-122"/>
            </a:endParaRPr>
          </a:p>
        </p:txBody>
      </p:sp>
      <p:sp>
        <p:nvSpPr>
          <p:cNvPr id="43" name="Teardrop 42"/>
          <p:cNvSpPr/>
          <p:nvPr/>
        </p:nvSpPr>
        <p:spPr>
          <a:xfrm rot="8100000">
            <a:off x="3698875" y="2951163"/>
            <a:ext cx="525463" cy="525462"/>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44" name="Teardrop 43"/>
          <p:cNvSpPr/>
          <p:nvPr/>
        </p:nvSpPr>
        <p:spPr>
          <a:xfrm rot="8100000">
            <a:off x="5703888" y="1735138"/>
            <a:ext cx="525462" cy="527050"/>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83990" name="Rectangle 44"/>
          <p:cNvSpPr>
            <a:spLocks noChangeArrowheads="1"/>
          </p:cNvSpPr>
          <p:nvPr/>
        </p:nvSpPr>
        <p:spPr bwMode="auto">
          <a:xfrm>
            <a:off x="5989638" y="4070350"/>
            <a:ext cx="1681162" cy="366713"/>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Onlinel Space</a:t>
            </a:r>
            <a:endParaRPr lang="zh-CN" altLang="en-US">
              <a:latin typeface="微软雅黑" pitchFamily="34" charset="-122"/>
              <a:ea typeface="微软雅黑" pitchFamily="34" charset="-122"/>
            </a:endParaRPr>
          </a:p>
        </p:txBody>
      </p:sp>
      <p:sp>
        <p:nvSpPr>
          <p:cNvPr id="46" name="Teardrop 45"/>
          <p:cNvSpPr/>
          <p:nvPr/>
        </p:nvSpPr>
        <p:spPr>
          <a:xfrm rot="8100000">
            <a:off x="7840663" y="4254500"/>
            <a:ext cx="527050" cy="525463"/>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47" name="Teardrop 46"/>
          <p:cNvSpPr/>
          <p:nvPr/>
        </p:nvSpPr>
        <p:spPr>
          <a:xfrm rot="8100000">
            <a:off x="566738" y="4187825"/>
            <a:ext cx="525462" cy="525463"/>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83993" name="Rectangle 47"/>
          <p:cNvSpPr>
            <a:spLocks noChangeArrowheads="1"/>
          </p:cNvSpPr>
          <p:nvPr/>
        </p:nvSpPr>
        <p:spPr bwMode="auto">
          <a:xfrm>
            <a:off x="625475" y="1163638"/>
            <a:ext cx="1128713"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Stanford</a:t>
            </a:r>
          </a:p>
          <a:p>
            <a:pPr defTabSz="457200"/>
            <a:r>
              <a:rPr lang="en-US" altLang="zh-CN">
                <a:latin typeface="微软雅黑" pitchFamily="34" charset="-122"/>
                <a:ea typeface="微软雅黑" pitchFamily="34" charset="-122"/>
              </a:rPr>
              <a:t>d.School</a:t>
            </a:r>
            <a:endParaRPr lang="zh-CN" altLang="en-US">
              <a:latin typeface="微软雅黑" pitchFamily="34" charset="-122"/>
              <a:ea typeface="微软雅黑" pitchFamily="34" charset="-122"/>
            </a:endParaRPr>
          </a:p>
        </p:txBody>
      </p:sp>
      <p:sp>
        <p:nvSpPr>
          <p:cNvPr id="49" name="Teardrop 48"/>
          <p:cNvSpPr/>
          <p:nvPr/>
        </p:nvSpPr>
        <p:spPr>
          <a:xfrm rot="8100000">
            <a:off x="7726363" y="1179513"/>
            <a:ext cx="755650" cy="755650"/>
          </a:xfrm>
          <a:prstGeom prst="teardrop">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kumimoji="1" lang="zh-CN" altLang="en-US"/>
          </a:p>
        </p:txBody>
      </p:sp>
      <p:sp>
        <p:nvSpPr>
          <p:cNvPr id="83995" name="Rectangle 49"/>
          <p:cNvSpPr>
            <a:spLocks noChangeArrowheads="1"/>
          </p:cNvSpPr>
          <p:nvPr/>
        </p:nvSpPr>
        <p:spPr bwMode="auto">
          <a:xfrm>
            <a:off x="7459663" y="1125538"/>
            <a:ext cx="1403350"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MIT Fablab</a:t>
            </a:r>
          </a:p>
          <a:p>
            <a:pPr defTabSz="457200"/>
            <a:r>
              <a:rPr lang="en-US" altLang="zh-CN">
                <a:latin typeface="微软雅黑" pitchFamily="34" charset="-122"/>
                <a:ea typeface="微软雅黑" pitchFamily="34" charset="-122"/>
              </a:rPr>
              <a:t>Media Lab</a:t>
            </a:r>
            <a:endParaRPr lang="zh-CN" altLang="en-US">
              <a:latin typeface="微软雅黑" pitchFamily="34" charset="-122"/>
              <a:ea typeface="微软雅黑" pitchFamily="34" charset="-122"/>
            </a:endParaRPr>
          </a:p>
        </p:txBody>
      </p:sp>
      <p:cxnSp>
        <p:nvCxnSpPr>
          <p:cNvPr id="51" name="Straight Connector 50"/>
          <p:cNvCxnSpPr>
            <a:endCxn id="49" idx="7"/>
          </p:cNvCxnSpPr>
          <p:nvPr/>
        </p:nvCxnSpPr>
        <p:spPr>
          <a:xfrm flipV="1">
            <a:off x="6943725" y="2090738"/>
            <a:ext cx="1160463" cy="665162"/>
          </a:xfrm>
          <a:prstGeom prst="line">
            <a:avLst/>
          </a:prstGeom>
          <a:ln w="3175" cmpd="sng">
            <a:solidFill>
              <a:schemeClr val="bg1">
                <a:lumMod val="5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025525" y="2008188"/>
            <a:ext cx="639763" cy="479425"/>
          </a:xfrm>
          <a:prstGeom prst="line">
            <a:avLst/>
          </a:prstGeom>
          <a:ln w="3175" cmpd="sng">
            <a:solidFill>
              <a:schemeClr val="bg1">
                <a:lumMod val="50000"/>
              </a:schemeClr>
            </a:solidFill>
            <a:prstDash val="sysDash"/>
            <a:headEnd type="stealth" w="lg" len="lg"/>
            <a:tailEnd type="none"/>
          </a:ln>
          <a:effectLst/>
        </p:spPr>
        <p:style>
          <a:lnRef idx="2">
            <a:schemeClr val="accent1"/>
          </a:lnRef>
          <a:fillRef idx="0">
            <a:schemeClr val="accent1"/>
          </a:fillRef>
          <a:effectRef idx="1">
            <a:schemeClr val="accent1"/>
          </a:effectRef>
          <a:fontRef idx="minor">
            <a:schemeClr val="tx1"/>
          </a:fontRef>
        </p:style>
      </p:cxnSp>
      <p:sp>
        <p:nvSpPr>
          <p:cNvPr id="83998" name="Rectangle 52"/>
          <p:cNvSpPr>
            <a:spLocks noChangeArrowheads="1"/>
          </p:cNvSpPr>
          <p:nvPr/>
        </p:nvSpPr>
        <p:spPr bwMode="auto">
          <a:xfrm>
            <a:off x="561975" y="4125913"/>
            <a:ext cx="1289050" cy="641350"/>
          </a:xfrm>
          <a:prstGeom prst="rect">
            <a:avLst/>
          </a:prstGeom>
          <a:noFill/>
          <a:ln w="9525">
            <a:noFill/>
            <a:miter lim="800000"/>
            <a:headEnd/>
            <a:tailEnd/>
          </a:ln>
        </p:spPr>
        <p:txBody>
          <a:bodyPr wrap="none">
            <a:spAutoFit/>
          </a:bodyPr>
          <a:lstStyle/>
          <a:p>
            <a:pPr defTabSz="457200"/>
            <a:r>
              <a:rPr lang="en-US" altLang="zh-CN">
                <a:latin typeface="微软雅黑" pitchFamily="34" charset="-122"/>
                <a:ea typeface="微软雅黑" pitchFamily="34" charset="-122"/>
              </a:rPr>
              <a:t>EU </a:t>
            </a:r>
          </a:p>
          <a:p>
            <a:pPr defTabSz="457200"/>
            <a:r>
              <a:rPr lang="en-US" altLang="zh-CN">
                <a:latin typeface="微软雅黑" pitchFamily="34" charset="-122"/>
                <a:ea typeface="微软雅黑" pitchFamily="34" charset="-122"/>
              </a:rPr>
              <a:t>Living Lab</a:t>
            </a:r>
            <a:endParaRPr lang="zh-CN" altLang="en-US">
              <a:latin typeface="微软雅黑" pitchFamily="34" charset="-122"/>
              <a:ea typeface="微软雅黑" pitchFamily="34" charset="-122"/>
            </a:endParaRPr>
          </a:p>
        </p:txBody>
      </p:sp>
      <p:sp>
        <p:nvSpPr>
          <p:cNvPr id="83999" name="Rectangle 53"/>
          <p:cNvSpPr>
            <a:spLocks noChangeArrowheads="1"/>
          </p:cNvSpPr>
          <p:nvPr/>
        </p:nvSpPr>
        <p:spPr bwMode="auto">
          <a:xfrm>
            <a:off x="7459663" y="4356100"/>
            <a:ext cx="1470025" cy="641350"/>
          </a:xfrm>
          <a:prstGeom prst="rect">
            <a:avLst/>
          </a:prstGeom>
          <a:noFill/>
          <a:ln w="9525">
            <a:noFill/>
            <a:miter lim="800000"/>
            <a:headEnd/>
            <a:tailEnd/>
          </a:ln>
        </p:spPr>
        <p:txBody>
          <a:bodyPr>
            <a:spAutoFit/>
          </a:bodyPr>
          <a:lstStyle/>
          <a:p>
            <a:pPr defTabSz="457200"/>
            <a:r>
              <a:rPr lang="en-US" altLang="zh-CN">
                <a:latin typeface="微软雅黑" pitchFamily="34" charset="-122"/>
                <a:ea typeface="微软雅黑" pitchFamily="34" charset="-122"/>
              </a:rPr>
              <a:t>Hacker Spaces</a:t>
            </a:r>
            <a:endParaRPr lang="zh-CN" altLang="en-US">
              <a:latin typeface="微软雅黑" pitchFamily="34" charset="-122"/>
              <a:ea typeface="微软雅黑" pitchFamily="34" charset="-122"/>
            </a:endParaRPr>
          </a:p>
        </p:txBody>
      </p:sp>
      <p:cxnSp>
        <p:nvCxnSpPr>
          <p:cNvPr id="55" name="Straight Connector 54"/>
          <p:cNvCxnSpPr/>
          <p:nvPr/>
        </p:nvCxnSpPr>
        <p:spPr>
          <a:xfrm flipH="1">
            <a:off x="896938" y="3478213"/>
            <a:ext cx="768350" cy="757237"/>
          </a:xfrm>
          <a:prstGeom prst="line">
            <a:avLst/>
          </a:prstGeom>
          <a:ln w="3175" cmpd="sng">
            <a:solidFill>
              <a:schemeClr val="bg1">
                <a:lumMod val="5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46" idx="3"/>
          </p:cNvCxnSpPr>
          <p:nvPr/>
        </p:nvCxnSpPr>
        <p:spPr>
          <a:xfrm>
            <a:off x="6943725" y="3773488"/>
            <a:ext cx="1160463" cy="481012"/>
          </a:xfrm>
          <a:prstGeom prst="line">
            <a:avLst/>
          </a:prstGeom>
          <a:ln w="3175" cmpd="sng">
            <a:solidFill>
              <a:schemeClr val="bg1">
                <a:lumMod val="5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4002" name="标题 59"/>
          <p:cNvSpPr>
            <a:spLocks/>
          </p:cNvSpPr>
          <p:nvPr/>
        </p:nvSpPr>
        <p:spPr bwMode="auto">
          <a:xfrm>
            <a:off x="457200" y="138113"/>
            <a:ext cx="8229600" cy="719137"/>
          </a:xfrm>
          <a:prstGeom prst="rect">
            <a:avLst/>
          </a:prstGeom>
          <a:noFill/>
          <a:ln w="9525">
            <a:noFill/>
            <a:miter lim="800000"/>
            <a:headEnd/>
            <a:tailEnd/>
          </a:ln>
        </p:spPr>
        <p:txBody>
          <a:bodyPr anchor="b"/>
          <a:lstStyle/>
          <a:p>
            <a:pPr eaLnBrk="0" hangingPunct="0"/>
            <a:r>
              <a:rPr lang="zh-CN" altLang="en-US" sz="3200">
                <a:solidFill>
                  <a:srgbClr val="7030A0"/>
                </a:solidFill>
                <a:latin typeface="微软雅黑" pitchFamily="34" charset="-122"/>
                <a:ea typeface="微软雅黑" pitchFamily="34" charset="-122"/>
              </a:rPr>
              <a:t>外部延伸</a:t>
            </a:r>
          </a:p>
        </p:txBody>
      </p:sp>
      <p:sp>
        <p:nvSpPr>
          <p:cNvPr id="84003" name="Rectangle 49"/>
          <p:cNvSpPr>
            <a:spLocks noChangeArrowheads="1"/>
          </p:cNvSpPr>
          <p:nvPr/>
        </p:nvSpPr>
        <p:spPr bwMode="auto">
          <a:xfrm>
            <a:off x="1947863" y="1244600"/>
            <a:ext cx="3613150" cy="366713"/>
          </a:xfrm>
          <a:prstGeom prst="rect">
            <a:avLst/>
          </a:prstGeom>
          <a:noFill/>
          <a:ln w="9525">
            <a:noFill/>
            <a:miter lim="800000"/>
            <a:headEnd/>
            <a:tailEnd/>
          </a:ln>
        </p:spPr>
        <p:txBody>
          <a:bodyPr wrap="none">
            <a:spAutoFit/>
          </a:bodyPr>
          <a:lstStyle/>
          <a:p>
            <a:pPr defTabSz="457200"/>
            <a:r>
              <a:rPr lang="zh-CN" altLang="en-US" b="1">
                <a:solidFill>
                  <a:schemeClr val="bg1"/>
                </a:solidFill>
                <a:latin typeface="微软雅黑" pitchFamily="34" charset="-122"/>
                <a:ea typeface="微软雅黑" pitchFamily="34" charset="-122"/>
              </a:rPr>
              <a:t>清华校内跨学科交叉融合空间布局</a:t>
            </a:r>
          </a:p>
        </p:txBody>
      </p:sp>
      <p:sp>
        <p:nvSpPr>
          <p:cNvPr id="92" name="Rectangle 49"/>
          <p:cNvSpPr/>
          <p:nvPr/>
        </p:nvSpPr>
        <p:spPr>
          <a:xfrm>
            <a:off x="0" y="5299075"/>
            <a:ext cx="9144000" cy="376238"/>
          </a:xfrm>
          <a:prstGeom prst="rect">
            <a:avLst/>
          </a:prstGeom>
          <a:solidFill>
            <a:schemeClr val="accent6">
              <a:lumMod val="75000"/>
              <a:alpha val="49000"/>
            </a:schemeClr>
          </a:solidFill>
          <a:ln>
            <a:solidFill>
              <a:schemeClr val="accent6">
                <a:lumMod val="60000"/>
                <a:lumOff val="40000"/>
              </a:schemeClr>
            </a:solidFill>
          </a:ln>
        </p:spPr>
        <p:txBody>
          <a:bodyPr>
            <a:spAutoFit/>
          </a:bodyPr>
          <a:lstStyle/>
          <a:p>
            <a:pPr algn="ctr" defTabSz="457200" fontAlgn="auto">
              <a:spcBef>
                <a:spcPts val="0"/>
              </a:spcBef>
              <a:spcAft>
                <a:spcPts val="0"/>
              </a:spcAft>
              <a:defRPr/>
            </a:pPr>
            <a:endParaRPr lang="zh-CN" altLang="en-US" b="1" dirty="0">
              <a:solidFill>
                <a:schemeClr val="accent4"/>
              </a:solidFill>
              <a:latin typeface="微软雅黑" pitchFamily="34" charset="-122"/>
              <a:ea typeface="微软雅黑" pitchFamily="34" charset="-122"/>
            </a:endParaRPr>
          </a:p>
        </p:txBody>
      </p:sp>
      <p:sp>
        <p:nvSpPr>
          <p:cNvPr id="84005" name="Rectangle 49"/>
          <p:cNvSpPr>
            <a:spLocks noChangeArrowheads="1"/>
          </p:cNvSpPr>
          <p:nvPr/>
        </p:nvSpPr>
        <p:spPr bwMode="auto">
          <a:xfrm>
            <a:off x="925513" y="5299075"/>
            <a:ext cx="2698750" cy="366713"/>
          </a:xfrm>
          <a:prstGeom prst="rect">
            <a:avLst/>
          </a:prstGeom>
          <a:noFill/>
          <a:ln w="9525">
            <a:noFill/>
            <a:miter lim="800000"/>
            <a:headEnd/>
            <a:tailEnd/>
          </a:ln>
        </p:spPr>
        <p:txBody>
          <a:bodyPr wrap="none">
            <a:spAutoFit/>
          </a:bodyPr>
          <a:lstStyle/>
          <a:p>
            <a:pPr defTabSz="457200"/>
            <a:r>
              <a:rPr lang="zh-CN" altLang="en-US" b="1">
                <a:solidFill>
                  <a:schemeClr val="bg1"/>
                </a:solidFill>
                <a:latin typeface="微软雅黑" pitchFamily="34" charset="-122"/>
                <a:ea typeface="微软雅黑" pitchFamily="34" charset="-122"/>
              </a:rPr>
              <a:t>清华校内外跨界创新交流</a:t>
            </a:r>
          </a:p>
        </p:txBody>
      </p:sp>
      <p:sp>
        <p:nvSpPr>
          <p:cNvPr id="84006" name="Slide Number Placeholder 1"/>
          <p:cNvSpPr>
            <a:spLocks noGrp="1"/>
          </p:cNvSpPr>
          <p:nvPr>
            <p:ph type="sldNum" sz="quarter" idx="12"/>
          </p:nvPr>
        </p:nvSpPr>
        <p:spPr>
          <a:noFill/>
        </p:spPr>
        <p:txBody>
          <a:bodyPr/>
          <a:lstStyle/>
          <a:p>
            <a:fld id="{2FFD47E7-FF69-4875-A158-0AE542FBE7B5}" type="slidenum">
              <a:rPr lang="en-US" altLang="zh-CN" smtClean="0">
                <a:ea typeface="宋体" charset="-122"/>
              </a:rPr>
              <a:pPr/>
              <a:t>17</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idx="4294967295"/>
          </p:nvPr>
        </p:nvSpPr>
        <p:spPr>
          <a:xfrm>
            <a:off x="1285875" y="2857500"/>
            <a:ext cx="6858000" cy="538163"/>
          </a:xfrm>
        </p:spPr>
        <p:txBody>
          <a:bodyPr/>
          <a:lstStyle/>
          <a:p>
            <a:r>
              <a:rPr lang="zh-CN" altLang="en-US" sz="4000" b="1" smtClean="0">
                <a:solidFill>
                  <a:srgbClr val="002060"/>
                </a:solidFill>
                <a:latin typeface="微软雅黑" pitchFamily="34" charset="-122"/>
                <a:ea typeface="微软雅黑" pitchFamily="34" charset="-122"/>
              </a:rPr>
              <a:t>三、课程体系和知识平台建设</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4"/>
          <p:cNvSpPr>
            <a:spLocks noChangeArrowheads="1"/>
          </p:cNvSpPr>
          <p:nvPr/>
        </p:nvSpPr>
        <p:spPr bwMode="auto">
          <a:xfrm>
            <a:off x="539750" y="214313"/>
            <a:ext cx="4968875" cy="584200"/>
          </a:xfrm>
          <a:prstGeom prst="rect">
            <a:avLst/>
          </a:prstGeom>
          <a:noFill/>
          <a:ln w="9525">
            <a:noFill/>
            <a:miter lim="800000"/>
            <a:headEnd/>
            <a:tailEnd/>
          </a:ln>
        </p:spPr>
        <p:txBody>
          <a:bodyPr anchor="b"/>
          <a:lstStyle/>
          <a:p>
            <a:pPr eaLnBrk="0" hangingPunct="0"/>
            <a:r>
              <a:rPr lang="zh-CN" altLang="en-US" sz="3200">
                <a:solidFill>
                  <a:srgbClr val="7030A0"/>
                </a:solidFill>
                <a:latin typeface="微软雅黑" pitchFamily="34" charset="-122"/>
                <a:ea typeface="微软雅黑" pitchFamily="34" charset="-122"/>
              </a:rPr>
              <a:t>教学体系</a:t>
            </a:r>
            <a:endParaRPr lang="en-US" altLang="zh-CN" sz="3200">
              <a:solidFill>
                <a:srgbClr val="7030A0"/>
              </a:solidFill>
              <a:latin typeface="微软雅黑" pitchFamily="34" charset="-122"/>
              <a:ea typeface="微软雅黑" pitchFamily="34" charset="-122"/>
            </a:endParaRPr>
          </a:p>
        </p:txBody>
      </p:sp>
      <p:sp>
        <p:nvSpPr>
          <p:cNvPr id="30725" name="Freeform 7"/>
          <p:cNvSpPr>
            <a:spLocks noEditPoints="1"/>
          </p:cNvSpPr>
          <p:nvPr/>
        </p:nvSpPr>
        <p:spPr bwMode="gray">
          <a:xfrm>
            <a:off x="374650" y="2693988"/>
            <a:ext cx="5510213" cy="3779837"/>
          </a:xfrm>
          <a:custGeom>
            <a:avLst/>
            <a:gdLst>
              <a:gd name="T0" fmla="*/ 2546 w 2820"/>
              <a:gd name="T1" fmla="*/ 33 h 2912"/>
              <a:gd name="T2" fmla="*/ 1916 w 2820"/>
              <a:gd name="T3" fmla="*/ 112 h 2912"/>
              <a:gd name="T4" fmla="*/ 1386 w 2820"/>
              <a:gd name="T5" fmla="*/ 200 h 2912"/>
              <a:gd name="T6" fmla="*/ 945 w 2820"/>
              <a:gd name="T7" fmla="*/ 298 h 2912"/>
              <a:gd name="T8" fmla="*/ 593 w 2820"/>
              <a:gd name="T9" fmla="*/ 403 h 2912"/>
              <a:gd name="T10" fmla="*/ 327 w 2820"/>
              <a:gd name="T11" fmla="*/ 516 h 2912"/>
              <a:gd name="T12" fmla="*/ 141 w 2820"/>
              <a:gd name="T13" fmla="*/ 630 h 2912"/>
              <a:gd name="T14" fmla="*/ 33 w 2820"/>
              <a:gd name="T15" fmla="*/ 749 h 2912"/>
              <a:gd name="T16" fmla="*/ 0 w 2820"/>
              <a:gd name="T17" fmla="*/ 868 h 2912"/>
              <a:gd name="T18" fmla="*/ 42 w 2820"/>
              <a:gd name="T19" fmla="*/ 985 h 2912"/>
              <a:gd name="T20" fmla="*/ 150 w 2820"/>
              <a:gd name="T21" fmla="*/ 1101 h 2912"/>
              <a:gd name="T22" fmla="*/ 322 w 2820"/>
              <a:gd name="T23" fmla="*/ 1214 h 2912"/>
              <a:gd name="T24" fmla="*/ 556 w 2820"/>
              <a:gd name="T25" fmla="*/ 1321 h 2912"/>
              <a:gd name="T26" fmla="*/ 849 w 2820"/>
              <a:gd name="T27" fmla="*/ 1419 h 2912"/>
              <a:gd name="T28" fmla="*/ 1193 w 2820"/>
              <a:gd name="T29" fmla="*/ 1510 h 2912"/>
              <a:gd name="T30" fmla="*/ 1595 w 2820"/>
              <a:gd name="T31" fmla="*/ 1591 h 2912"/>
              <a:gd name="T32" fmla="*/ 2038 w 2820"/>
              <a:gd name="T33" fmla="*/ 1658 h 2912"/>
              <a:gd name="T34" fmla="*/ 2531 w 2820"/>
              <a:gd name="T35" fmla="*/ 1712 h 2912"/>
              <a:gd name="T36" fmla="*/ 3063 w 2820"/>
              <a:gd name="T37" fmla="*/ 1751 h 2912"/>
              <a:gd name="T38" fmla="*/ 3632 w 2820"/>
              <a:gd name="T39" fmla="*/ 1772 h 2912"/>
              <a:gd name="T40" fmla="*/ 4236 w 2820"/>
              <a:gd name="T41" fmla="*/ 1774 h 2912"/>
              <a:gd name="T42" fmla="*/ 4871 w 2820"/>
              <a:gd name="T43" fmla="*/ 1757 h 2912"/>
              <a:gd name="T44" fmla="*/ 5534 w 2820"/>
              <a:gd name="T45" fmla="*/ 1718 h 2912"/>
              <a:gd name="T46" fmla="*/ 5929 w 2820"/>
              <a:gd name="T47" fmla="*/ 1944 h 2912"/>
              <a:gd name="T48" fmla="*/ 4354 w 2820"/>
              <a:gd name="T49" fmla="*/ 1036 h 2912"/>
              <a:gd name="T50" fmla="*/ 4558 w 2820"/>
              <a:gd name="T51" fmla="*/ 1278 h 2912"/>
              <a:gd name="T52" fmla="*/ 4169 w 2820"/>
              <a:gd name="T53" fmla="*/ 1293 h 2912"/>
              <a:gd name="T54" fmla="*/ 3767 w 2820"/>
              <a:gd name="T55" fmla="*/ 1291 h 2912"/>
              <a:gd name="T56" fmla="*/ 3361 w 2820"/>
              <a:gd name="T57" fmla="*/ 1276 h 2912"/>
              <a:gd name="T58" fmla="*/ 2966 w 2820"/>
              <a:gd name="T59" fmla="*/ 1250 h 2912"/>
              <a:gd name="T60" fmla="*/ 2583 w 2820"/>
              <a:gd name="T61" fmla="*/ 1210 h 2912"/>
              <a:gd name="T62" fmla="*/ 2218 w 2820"/>
              <a:gd name="T63" fmla="*/ 1159 h 2912"/>
              <a:gd name="T64" fmla="*/ 1888 w 2820"/>
              <a:gd name="T65" fmla="*/ 1099 h 2912"/>
              <a:gd name="T66" fmla="*/ 1595 w 2820"/>
              <a:gd name="T67" fmla="*/ 1030 h 2912"/>
              <a:gd name="T68" fmla="*/ 1347 w 2820"/>
              <a:gd name="T69" fmla="*/ 954 h 2912"/>
              <a:gd name="T70" fmla="*/ 1151 w 2820"/>
              <a:gd name="T71" fmla="*/ 870 h 2912"/>
              <a:gd name="T72" fmla="*/ 1021 w 2820"/>
              <a:gd name="T73" fmla="*/ 781 h 2912"/>
              <a:gd name="T74" fmla="*/ 956 w 2820"/>
              <a:gd name="T75" fmla="*/ 689 h 2912"/>
              <a:gd name="T76" fmla="*/ 971 w 2820"/>
              <a:gd name="T77" fmla="*/ 593 h 2912"/>
              <a:gd name="T78" fmla="*/ 1073 w 2820"/>
              <a:gd name="T79" fmla="*/ 495 h 2912"/>
              <a:gd name="T80" fmla="*/ 1268 w 2820"/>
              <a:gd name="T81" fmla="*/ 395 h 2912"/>
              <a:gd name="T82" fmla="*/ 1561 w 2820"/>
              <a:gd name="T83" fmla="*/ 296 h 2912"/>
              <a:gd name="T84" fmla="*/ 1968 w 2820"/>
              <a:gd name="T85" fmla="*/ 198 h 2912"/>
              <a:gd name="T86" fmla="*/ 2494 w 2820"/>
              <a:gd name="T87" fmla="*/ 103 h 2912"/>
              <a:gd name="T88" fmla="*/ 3141 w 2820"/>
              <a:gd name="T89" fmla="*/ 10 h 2912"/>
              <a:gd name="T90" fmla="*/ 2898 w 2820"/>
              <a:gd name="T91" fmla="*/ 0 h 2912"/>
              <a:gd name="T92" fmla="*/ 6572 w 2820"/>
              <a:gd name="T93" fmla="*/ 1291 h 2912"/>
              <a:gd name="T94" fmla="*/ 6572 w 2820"/>
              <a:gd name="T95" fmla="*/ 1291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eaLnBrk="0" hangingPunct="0">
              <a:defRPr/>
            </a:pPr>
            <a:endParaRPr lang="zh-CN" altLang="en-US">
              <a:ea typeface="微软雅黑" pitchFamily="34" charset="-122"/>
            </a:endParaRPr>
          </a:p>
        </p:txBody>
      </p:sp>
      <p:grpSp>
        <p:nvGrpSpPr>
          <p:cNvPr id="87043" name="Group 8"/>
          <p:cNvGrpSpPr>
            <a:grpSpLocks/>
          </p:cNvGrpSpPr>
          <p:nvPr/>
        </p:nvGrpSpPr>
        <p:grpSpPr bwMode="auto">
          <a:xfrm>
            <a:off x="2212975" y="4430713"/>
            <a:ext cx="1839913" cy="1900237"/>
            <a:chOff x="1776" y="2417"/>
            <a:chExt cx="1248" cy="1279"/>
          </a:xfrm>
        </p:grpSpPr>
        <p:pic>
          <p:nvPicPr>
            <p:cNvPr id="87069" name="Picture 9" descr="Picture1"/>
            <p:cNvPicPr>
              <a:picLocks noChangeAspect="1" noChangeArrowheads="1"/>
            </p:cNvPicPr>
            <p:nvPr/>
          </p:nvPicPr>
          <p:blipFill>
            <a:blip r:embed="rId2"/>
            <a:srcRect/>
            <a:stretch>
              <a:fillRect/>
            </a:stretch>
          </p:blipFill>
          <p:spPr bwMode="auto">
            <a:xfrm>
              <a:off x="1776" y="3353"/>
              <a:ext cx="1248" cy="343"/>
            </a:xfrm>
            <a:prstGeom prst="rect">
              <a:avLst/>
            </a:prstGeom>
            <a:noFill/>
            <a:ln w="9525">
              <a:noFill/>
              <a:miter lim="800000"/>
              <a:headEnd/>
              <a:tailEnd/>
            </a:ln>
          </p:spPr>
        </p:pic>
        <p:sp>
          <p:nvSpPr>
            <p:cNvPr id="87070" name="Oval 10"/>
            <p:cNvSpPr>
              <a:spLocks noChangeArrowheads="1"/>
            </p:cNvSpPr>
            <p:nvPr/>
          </p:nvSpPr>
          <p:spPr bwMode="gray">
            <a:xfrm>
              <a:off x="1877" y="2417"/>
              <a:ext cx="1074" cy="107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71" name="Oval 11"/>
            <p:cNvSpPr>
              <a:spLocks noChangeArrowheads="1"/>
            </p:cNvSpPr>
            <p:nvPr/>
          </p:nvSpPr>
          <p:spPr bwMode="gray">
            <a:xfrm>
              <a:off x="1890" y="2423"/>
              <a:ext cx="1049" cy="104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72" name="Oval 12"/>
            <p:cNvSpPr>
              <a:spLocks noChangeArrowheads="1"/>
            </p:cNvSpPr>
            <p:nvPr/>
          </p:nvSpPr>
          <p:spPr bwMode="gray">
            <a:xfrm>
              <a:off x="1901" y="2433"/>
              <a:ext cx="998" cy="98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73" name="Oval 13"/>
            <p:cNvSpPr>
              <a:spLocks noChangeArrowheads="1"/>
            </p:cNvSpPr>
            <p:nvPr/>
          </p:nvSpPr>
          <p:spPr bwMode="gray">
            <a:xfrm>
              <a:off x="1959" y="2461"/>
              <a:ext cx="888" cy="79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grpSp>
        <p:nvGrpSpPr>
          <p:cNvPr id="87044" name="Group 14"/>
          <p:cNvGrpSpPr>
            <a:grpSpLocks/>
          </p:cNvGrpSpPr>
          <p:nvPr/>
        </p:nvGrpSpPr>
        <p:grpSpPr bwMode="auto">
          <a:xfrm>
            <a:off x="444500" y="4090988"/>
            <a:ext cx="1557338" cy="1527175"/>
            <a:chOff x="576" y="2188"/>
            <a:chExt cx="1056" cy="1028"/>
          </a:xfrm>
        </p:grpSpPr>
        <p:pic>
          <p:nvPicPr>
            <p:cNvPr id="87064" name="Picture 15" descr="Picture1"/>
            <p:cNvPicPr>
              <a:picLocks noChangeAspect="1" noChangeArrowheads="1"/>
            </p:cNvPicPr>
            <p:nvPr/>
          </p:nvPicPr>
          <p:blipFill>
            <a:blip r:embed="rId2"/>
            <a:srcRect/>
            <a:stretch>
              <a:fillRect/>
            </a:stretch>
          </p:blipFill>
          <p:spPr bwMode="auto">
            <a:xfrm>
              <a:off x="576" y="2924"/>
              <a:ext cx="1056" cy="292"/>
            </a:xfrm>
            <a:prstGeom prst="rect">
              <a:avLst/>
            </a:prstGeom>
            <a:noFill/>
            <a:ln w="9525">
              <a:noFill/>
              <a:miter lim="800000"/>
              <a:headEnd/>
              <a:tailEnd/>
            </a:ln>
          </p:spPr>
        </p:pic>
        <p:sp>
          <p:nvSpPr>
            <p:cNvPr id="87065" name="Oval 16"/>
            <p:cNvSpPr>
              <a:spLocks noChangeArrowheads="1"/>
            </p:cNvSpPr>
            <p:nvPr/>
          </p:nvSpPr>
          <p:spPr bwMode="gray">
            <a:xfrm>
              <a:off x="714" y="2188"/>
              <a:ext cx="860"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66" name="Oval 17"/>
            <p:cNvSpPr>
              <a:spLocks noChangeArrowheads="1"/>
            </p:cNvSpPr>
            <p:nvPr/>
          </p:nvSpPr>
          <p:spPr bwMode="gray">
            <a:xfrm>
              <a:off x="725" y="2193"/>
              <a:ext cx="839"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67" name="Oval 18"/>
            <p:cNvSpPr>
              <a:spLocks noChangeArrowheads="1"/>
            </p:cNvSpPr>
            <p:nvPr/>
          </p:nvSpPr>
          <p:spPr bwMode="gray">
            <a:xfrm>
              <a:off x="734" y="2201"/>
              <a:ext cx="798"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68" name="Oval 19"/>
            <p:cNvSpPr>
              <a:spLocks noChangeArrowheads="1"/>
            </p:cNvSpPr>
            <p:nvPr/>
          </p:nvSpPr>
          <p:spPr bwMode="gray">
            <a:xfrm>
              <a:off x="780" y="2223"/>
              <a:ext cx="710"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grpSp>
        <p:nvGrpSpPr>
          <p:cNvPr id="87045" name="Group 20"/>
          <p:cNvGrpSpPr>
            <a:grpSpLocks/>
          </p:cNvGrpSpPr>
          <p:nvPr/>
        </p:nvGrpSpPr>
        <p:grpSpPr bwMode="auto">
          <a:xfrm>
            <a:off x="233363" y="2809875"/>
            <a:ext cx="1273175" cy="1128713"/>
            <a:chOff x="432" y="1326"/>
            <a:chExt cx="864" cy="759"/>
          </a:xfrm>
        </p:grpSpPr>
        <p:pic>
          <p:nvPicPr>
            <p:cNvPr id="87059" name="Picture 21" descr="Picture1"/>
            <p:cNvPicPr>
              <a:picLocks noChangeAspect="1" noChangeArrowheads="1"/>
            </p:cNvPicPr>
            <p:nvPr/>
          </p:nvPicPr>
          <p:blipFill>
            <a:blip r:embed="rId2"/>
            <a:srcRect/>
            <a:stretch>
              <a:fillRect/>
            </a:stretch>
          </p:blipFill>
          <p:spPr bwMode="auto">
            <a:xfrm>
              <a:off x="432" y="1847"/>
              <a:ext cx="864" cy="238"/>
            </a:xfrm>
            <a:prstGeom prst="rect">
              <a:avLst/>
            </a:prstGeom>
            <a:noFill/>
            <a:ln w="9525">
              <a:noFill/>
              <a:miter lim="800000"/>
              <a:headEnd/>
              <a:tailEnd/>
            </a:ln>
          </p:spPr>
        </p:pic>
        <p:sp>
          <p:nvSpPr>
            <p:cNvPr id="87060" name="Oval 22"/>
            <p:cNvSpPr>
              <a:spLocks noChangeArrowheads="1"/>
            </p:cNvSpPr>
            <p:nvPr/>
          </p:nvSpPr>
          <p:spPr bwMode="gray">
            <a:xfrm>
              <a:off x="560" y="1326"/>
              <a:ext cx="645"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61" name="Oval 23"/>
            <p:cNvSpPr>
              <a:spLocks noChangeArrowheads="1"/>
            </p:cNvSpPr>
            <p:nvPr/>
          </p:nvSpPr>
          <p:spPr bwMode="gray">
            <a:xfrm>
              <a:off x="568" y="1329"/>
              <a:ext cx="630"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62" name="Oval 24"/>
            <p:cNvSpPr>
              <a:spLocks noChangeArrowheads="1"/>
            </p:cNvSpPr>
            <p:nvPr/>
          </p:nvSpPr>
          <p:spPr bwMode="gray">
            <a:xfrm>
              <a:off x="575" y="1336"/>
              <a:ext cx="59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63" name="Oval 25"/>
            <p:cNvSpPr>
              <a:spLocks noChangeArrowheads="1"/>
            </p:cNvSpPr>
            <p:nvPr/>
          </p:nvSpPr>
          <p:spPr bwMode="gray">
            <a:xfrm>
              <a:off x="609" y="1352"/>
              <a:ext cx="534"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grpSp>
        <p:nvGrpSpPr>
          <p:cNvPr id="87046" name="Group 26"/>
          <p:cNvGrpSpPr>
            <a:grpSpLocks/>
          </p:cNvGrpSpPr>
          <p:nvPr/>
        </p:nvGrpSpPr>
        <p:grpSpPr bwMode="auto">
          <a:xfrm>
            <a:off x="1719263" y="2266950"/>
            <a:ext cx="989012" cy="774700"/>
            <a:chOff x="1440" y="960"/>
            <a:chExt cx="672" cy="522"/>
          </a:xfrm>
        </p:grpSpPr>
        <p:pic>
          <p:nvPicPr>
            <p:cNvPr id="87054" name="Picture 27" descr="Picture1"/>
            <p:cNvPicPr>
              <a:picLocks noChangeAspect="1" noChangeArrowheads="1"/>
            </p:cNvPicPr>
            <p:nvPr/>
          </p:nvPicPr>
          <p:blipFill>
            <a:blip r:embed="rId2"/>
            <a:srcRect/>
            <a:stretch>
              <a:fillRect/>
            </a:stretch>
          </p:blipFill>
          <p:spPr bwMode="auto">
            <a:xfrm>
              <a:off x="1440" y="1296"/>
              <a:ext cx="672" cy="186"/>
            </a:xfrm>
            <a:prstGeom prst="rect">
              <a:avLst/>
            </a:prstGeom>
            <a:noFill/>
            <a:ln w="9525">
              <a:noFill/>
              <a:miter lim="800000"/>
              <a:headEnd/>
              <a:tailEnd/>
            </a:ln>
          </p:spPr>
        </p:pic>
        <p:sp>
          <p:nvSpPr>
            <p:cNvPr id="87055" name="Oval 28"/>
            <p:cNvSpPr>
              <a:spLocks noChangeArrowheads="1"/>
            </p:cNvSpPr>
            <p:nvPr/>
          </p:nvSpPr>
          <p:spPr bwMode="gray">
            <a:xfrm>
              <a:off x="1565"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56" name="Oval 29"/>
            <p:cNvSpPr>
              <a:spLocks noChangeArrowheads="1"/>
            </p:cNvSpPr>
            <p:nvPr/>
          </p:nvSpPr>
          <p:spPr bwMode="gray">
            <a:xfrm>
              <a:off x="1571"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57" name="Oval 30"/>
            <p:cNvSpPr>
              <a:spLocks noChangeArrowheads="1"/>
            </p:cNvSpPr>
            <p:nvPr/>
          </p:nvSpPr>
          <p:spPr bwMode="gray">
            <a:xfrm>
              <a:off x="1575"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sp>
          <p:nvSpPr>
            <p:cNvPr id="87058" name="Oval 31"/>
            <p:cNvSpPr>
              <a:spLocks noChangeArrowheads="1"/>
            </p:cNvSpPr>
            <p:nvPr/>
          </p:nvSpPr>
          <p:spPr bwMode="gray">
            <a:xfrm>
              <a:off x="1598"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gn="ctr" eaLnBrk="0" hangingPunct="0"/>
              <a:endParaRPr lang="zh-CN" altLang="en-US">
                <a:ea typeface="微软雅黑" pitchFamily="34" charset="-122"/>
              </a:endParaRPr>
            </a:p>
          </p:txBody>
        </p:sp>
      </p:grpSp>
      <p:sp>
        <p:nvSpPr>
          <p:cNvPr id="118816" name="Text Box 32"/>
          <p:cNvSpPr txBox="1">
            <a:spLocks noChangeArrowheads="1"/>
          </p:cNvSpPr>
          <p:nvPr/>
        </p:nvSpPr>
        <p:spPr bwMode="auto">
          <a:xfrm>
            <a:off x="1725613" y="2443163"/>
            <a:ext cx="996950" cy="338137"/>
          </a:xfrm>
          <a:prstGeom prst="rect">
            <a:avLst/>
          </a:prstGeom>
          <a:noFill/>
          <a:ln w="9525" algn="ctr">
            <a:noFill/>
            <a:miter lim="800000"/>
            <a:headEnd/>
            <a:tailEnd/>
          </a:ln>
          <a:effectLst/>
        </p:spPr>
        <p:txBody>
          <a:bodyPr wrap="none">
            <a:spAutoFit/>
          </a:bodyPr>
          <a:lstStyle/>
          <a:p>
            <a:pPr algn="ctr" eaLnBrk="0" hangingPunct="0">
              <a:defRPr/>
            </a:pPr>
            <a:r>
              <a:rPr lang="zh-CN" altLang="en-US" sz="1600" b="1">
                <a:solidFill>
                  <a:srgbClr val="9900CC"/>
                </a:solidFill>
                <a:effectLst>
                  <a:outerShdw blurRad="38100" dist="38100" dir="2700000" algn="tl">
                    <a:srgbClr val="C0C0C0"/>
                  </a:outerShdw>
                </a:effectLst>
                <a:ea typeface="微软雅黑" pitchFamily="34" charset="-122"/>
              </a:rPr>
              <a:t>因材施教</a:t>
            </a:r>
          </a:p>
        </p:txBody>
      </p:sp>
      <p:sp>
        <p:nvSpPr>
          <p:cNvPr id="118817" name="Text Box 33"/>
          <p:cNvSpPr txBox="1">
            <a:spLocks noChangeArrowheads="1"/>
          </p:cNvSpPr>
          <p:nvPr/>
        </p:nvSpPr>
        <p:spPr bwMode="auto">
          <a:xfrm>
            <a:off x="206375" y="3152775"/>
            <a:ext cx="1403350" cy="336550"/>
          </a:xfrm>
          <a:prstGeom prst="rect">
            <a:avLst/>
          </a:prstGeom>
          <a:noFill/>
          <a:ln w="9525" algn="ctr">
            <a:noFill/>
            <a:miter lim="800000"/>
            <a:headEnd/>
            <a:tailEnd/>
          </a:ln>
          <a:effectLst/>
        </p:spPr>
        <p:txBody>
          <a:bodyPr wrap="none">
            <a:spAutoFit/>
          </a:bodyPr>
          <a:lstStyle/>
          <a:p>
            <a:pPr algn="ctr" eaLnBrk="0" hangingPunct="0">
              <a:defRPr/>
            </a:pPr>
            <a:r>
              <a:rPr lang="zh-CN" altLang="en-US" sz="1600" b="1">
                <a:solidFill>
                  <a:srgbClr val="9900CC"/>
                </a:solidFill>
                <a:effectLst>
                  <a:outerShdw blurRad="38100" dist="38100" dir="2700000" algn="tl">
                    <a:srgbClr val="C0C0C0"/>
                  </a:outerShdw>
                </a:effectLst>
                <a:ea typeface="微软雅黑" pitchFamily="34" charset="-122"/>
              </a:rPr>
              <a:t>理论实践结合</a:t>
            </a:r>
          </a:p>
        </p:txBody>
      </p:sp>
      <p:sp>
        <p:nvSpPr>
          <p:cNvPr id="118818" name="Text Box 34"/>
          <p:cNvSpPr txBox="1">
            <a:spLocks noChangeArrowheads="1"/>
          </p:cNvSpPr>
          <p:nvPr/>
        </p:nvSpPr>
        <p:spPr bwMode="auto">
          <a:xfrm>
            <a:off x="673100" y="4625975"/>
            <a:ext cx="1200150" cy="336550"/>
          </a:xfrm>
          <a:prstGeom prst="rect">
            <a:avLst/>
          </a:prstGeom>
          <a:noFill/>
          <a:ln w="9525" algn="ctr">
            <a:noFill/>
            <a:miter lim="800000"/>
            <a:headEnd/>
            <a:tailEnd/>
          </a:ln>
          <a:effectLst/>
        </p:spPr>
        <p:txBody>
          <a:bodyPr wrap="none">
            <a:spAutoFit/>
          </a:bodyPr>
          <a:lstStyle/>
          <a:p>
            <a:pPr algn="ctr" eaLnBrk="0" hangingPunct="0">
              <a:defRPr/>
            </a:pPr>
            <a:r>
              <a:rPr lang="zh-CN" altLang="en-US" sz="1600" b="1">
                <a:solidFill>
                  <a:srgbClr val="9900CC"/>
                </a:solidFill>
                <a:effectLst>
                  <a:outerShdw blurRad="38100" dist="38100" dir="2700000" algn="tl">
                    <a:srgbClr val="C0C0C0"/>
                  </a:outerShdw>
                </a:effectLst>
                <a:ea typeface="微软雅黑" pitchFamily="34" charset="-122"/>
              </a:rPr>
              <a:t>课内外结合</a:t>
            </a:r>
          </a:p>
        </p:txBody>
      </p:sp>
      <p:sp>
        <p:nvSpPr>
          <p:cNvPr id="118819" name="Text Box 35"/>
          <p:cNvSpPr txBox="1">
            <a:spLocks noChangeArrowheads="1"/>
          </p:cNvSpPr>
          <p:nvPr/>
        </p:nvSpPr>
        <p:spPr bwMode="auto">
          <a:xfrm>
            <a:off x="2659063" y="4845050"/>
            <a:ext cx="995362" cy="827088"/>
          </a:xfrm>
          <a:prstGeom prst="rect">
            <a:avLst/>
          </a:prstGeom>
          <a:noFill/>
          <a:ln w="9525" algn="ctr">
            <a:noFill/>
            <a:miter lim="800000"/>
            <a:headEnd/>
            <a:tailEnd/>
          </a:ln>
          <a:effectLst/>
        </p:spPr>
        <p:txBody>
          <a:bodyPr wrap="none">
            <a:spAutoFit/>
          </a:bodyPr>
          <a:lstStyle/>
          <a:p>
            <a:pPr algn="ctr" eaLnBrk="0" hangingPunct="0">
              <a:defRPr/>
            </a:pPr>
            <a:r>
              <a:rPr lang="zh-CN" altLang="en-US" sz="1600" b="1">
                <a:solidFill>
                  <a:srgbClr val="9900CC"/>
                </a:solidFill>
                <a:effectLst>
                  <a:outerShdw blurRad="38100" dist="38100" dir="2700000" algn="tl">
                    <a:srgbClr val="C0C0C0"/>
                  </a:outerShdw>
                </a:effectLst>
                <a:ea typeface="微软雅黑" pitchFamily="34" charset="-122"/>
              </a:rPr>
              <a:t>面上普及</a:t>
            </a:r>
          </a:p>
          <a:p>
            <a:pPr algn="ctr" eaLnBrk="0" hangingPunct="0">
              <a:defRPr/>
            </a:pPr>
            <a:r>
              <a:rPr lang="zh-CN" altLang="en-US" sz="1600" b="1">
                <a:solidFill>
                  <a:srgbClr val="9900CC"/>
                </a:solidFill>
                <a:effectLst>
                  <a:outerShdw blurRad="38100" dist="38100" dir="2700000" algn="tl">
                    <a:srgbClr val="C0C0C0"/>
                  </a:outerShdw>
                </a:effectLst>
                <a:ea typeface="微软雅黑" pitchFamily="34" charset="-122"/>
              </a:rPr>
              <a:t>重点提高</a:t>
            </a:r>
          </a:p>
          <a:p>
            <a:pPr algn="ctr" eaLnBrk="0" hangingPunct="0">
              <a:defRPr/>
            </a:pPr>
            <a:r>
              <a:rPr lang="zh-CN" altLang="en-US" sz="1600" b="1">
                <a:solidFill>
                  <a:srgbClr val="9900CC"/>
                </a:solidFill>
                <a:effectLst>
                  <a:outerShdw blurRad="38100" dist="38100" dir="2700000" algn="tl">
                    <a:srgbClr val="C0C0C0"/>
                  </a:outerShdw>
                </a:effectLst>
                <a:ea typeface="微软雅黑" pitchFamily="34" charset="-122"/>
              </a:rPr>
              <a:t>综合创新</a:t>
            </a:r>
          </a:p>
        </p:txBody>
      </p:sp>
      <p:sp>
        <p:nvSpPr>
          <p:cNvPr id="118820" name="Text Box 36"/>
          <p:cNvSpPr txBox="1">
            <a:spLocks noChangeArrowheads="1"/>
          </p:cNvSpPr>
          <p:nvPr/>
        </p:nvSpPr>
        <p:spPr bwMode="auto">
          <a:xfrm>
            <a:off x="6021388" y="4797425"/>
            <a:ext cx="2798762" cy="579438"/>
          </a:xfrm>
          <a:prstGeom prst="rect">
            <a:avLst/>
          </a:prstGeom>
          <a:noFill/>
          <a:ln w="9525" algn="ctr">
            <a:noFill/>
            <a:miter lim="800000"/>
            <a:headEnd/>
            <a:tailEnd/>
          </a:ln>
          <a:effectLst/>
        </p:spPr>
        <p:txBody>
          <a:bodyPr>
            <a:spAutoFit/>
          </a:bodyPr>
          <a:lstStyle/>
          <a:p>
            <a:pPr algn="ctr" eaLnBrk="0" hangingPunct="0">
              <a:defRPr/>
            </a:pPr>
            <a:r>
              <a:rPr lang="zh-CN" altLang="en-US" sz="3200">
                <a:solidFill>
                  <a:srgbClr val="D60093"/>
                </a:solidFill>
                <a:effectLst>
                  <a:outerShdw blurRad="38100" dist="38100" dir="2700000" algn="tl">
                    <a:srgbClr val="C0C0C0"/>
                  </a:outerShdw>
                </a:effectLst>
                <a:latin typeface="黑体" pitchFamily="49" charset="-122"/>
                <a:ea typeface="微软雅黑" pitchFamily="34" charset="-122"/>
              </a:rPr>
              <a:t>创新教学体系</a:t>
            </a:r>
            <a:endParaRPr lang="zh-CN" altLang="en-US" sz="3200">
              <a:solidFill>
                <a:srgbClr val="D60093"/>
              </a:solidFill>
              <a:latin typeface="黑体" pitchFamily="49" charset="-122"/>
              <a:ea typeface="微软雅黑" pitchFamily="34" charset="-122"/>
            </a:endParaRPr>
          </a:p>
        </p:txBody>
      </p:sp>
      <p:sp>
        <p:nvSpPr>
          <p:cNvPr id="87052" name="Rectangle 2"/>
          <p:cNvSpPr>
            <a:spLocks noChangeArrowheads="1"/>
          </p:cNvSpPr>
          <p:nvPr/>
        </p:nvSpPr>
        <p:spPr bwMode="auto">
          <a:xfrm>
            <a:off x="3546475" y="1152525"/>
            <a:ext cx="5295900" cy="3514725"/>
          </a:xfrm>
          <a:prstGeom prst="rect">
            <a:avLst/>
          </a:prstGeom>
          <a:noFill/>
          <a:ln w="9525" algn="ctr">
            <a:noFill/>
            <a:miter lim="800000"/>
            <a:headEnd/>
            <a:tailEnd/>
          </a:ln>
        </p:spPr>
        <p:txBody>
          <a:bodyPr anchor="ctr">
            <a:spAutoFit/>
          </a:bodyPr>
          <a:lstStyle/>
          <a:p>
            <a:pPr algn="just" eaLnBrk="0" hangingPunct="0"/>
            <a:r>
              <a:rPr lang="zh-CN" altLang="en-US" sz="1600">
                <a:solidFill>
                  <a:srgbClr val="7030A0"/>
                </a:solidFill>
                <a:latin typeface="微软雅黑" pitchFamily="34" charset="-122"/>
                <a:ea typeface="微软雅黑" pitchFamily="34" charset="-122"/>
              </a:rPr>
              <a:t>① 工程实践能力及创意训练：</a:t>
            </a:r>
            <a:r>
              <a:rPr lang="zh-CN" altLang="en-US" sz="1600">
                <a:latin typeface="微软雅黑" pitchFamily="34" charset="-122"/>
                <a:ea typeface="微软雅黑" pitchFamily="34" charset="-122"/>
              </a:rPr>
              <a:t>在工程训练系列课程中开展创意创新训练，通过让学生写创新报告、创新小设计、课内竞赛等环节，并结合</a:t>
            </a:r>
            <a:r>
              <a:rPr lang="en-US" altLang="zh-CN" sz="1600">
                <a:latin typeface="微软雅黑" pitchFamily="34" charset="-122"/>
                <a:ea typeface="微软雅黑" pitchFamily="34" charset="-122"/>
              </a:rPr>
              <a:t>SRT</a:t>
            </a:r>
            <a:r>
              <a:rPr lang="zh-CN" altLang="en-US" sz="1600">
                <a:latin typeface="微软雅黑" pitchFamily="34" charset="-122"/>
                <a:ea typeface="微软雅黑" pitchFamily="34" charset="-122"/>
              </a:rPr>
              <a:t>、项目训练、第二课堂，引导学生开拓创新思维。</a:t>
            </a:r>
          </a:p>
          <a:p>
            <a:pPr algn="just" eaLnBrk="0" hangingPunct="0"/>
            <a:r>
              <a:rPr lang="zh-CN" altLang="en-US" sz="1600">
                <a:solidFill>
                  <a:srgbClr val="7030A0"/>
                </a:solidFill>
                <a:latin typeface="微软雅黑" pitchFamily="34" charset="-122"/>
                <a:ea typeface="微软雅黑" pitchFamily="34" charset="-122"/>
              </a:rPr>
              <a:t>② 创新竞赛：</a:t>
            </a:r>
            <a:r>
              <a:rPr lang="zh-CN" altLang="en-US" sz="1600">
                <a:latin typeface="微软雅黑" pitchFamily="34" charset="-122"/>
                <a:ea typeface="微软雅黑" pitchFamily="34" charset="-122"/>
              </a:rPr>
              <a:t>承担我校学生机械创新设计大赛、电子创新设计大赛、全国大学生工程训练综合能力竞赛、虚拟仪器大赛、硬件设计大赛、电机系和物理系新生大赛等十余项科技竞赛。</a:t>
            </a:r>
          </a:p>
          <a:p>
            <a:pPr algn="just" eaLnBrk="0" hangingPunct="0"/>
            <a:r>
              <a:rPr lang="en-US" altLang="en-US" sz="1600">
                <a:solidFill>
                  <a:srgbClr val="7030A0"/>
                </a:solidFill>
                <a:latin typeface="微软雅黑" pitchFamily="34" charset="-122"/>
                <a:ea typeface="微软雅黑" pitchFamily="34" charset="-122"/>
              </a:rPr>
              <a:t>③</a:t>
            </a:r>
            <a:r>
              <a:rPr lang="en-US" altLang="zh-CN" sz="1600">
                <a:solidFill>
                  <a:srgbClr val="7030A0"/>
                </a:solidFill>
                <a:latin typeface="微软雅黑" pitchFamily="34" charset="-122"/>
                <a:ea typeface="微软雅黑" pitchFamily="34" charset="-122"/>
              </a:rPr>
              <a:t> </a:t>
            </a:r>
            <a:r>
              <a:rPr lang="zh-CN" altLang="en-US" sz="1600">
                <a:solidFill>
                  <a:srgbClr val="7030A0"/>
                </a:solidFill>
                <a:latin typeface="微软雅黑" pitchFamily="34" charset="-122"/>
                <a:ea typeface="微软雅黑" pitchFamily="34" charset="-122"/>
              </a:rPr>
              <a:t>创新项目和</a:t>
            </a:r>
            <a:r>
              <a:rPr lang="en-US" altLang="zh-CN" sz="1600">
                <a:solidFill>
                  <a:srgbClr val="7030A0"/>
                </a:solidFill>
                <a:latin typeface="微软雅黑" pitchFamily="34" charset="-122"/>
                <a:ea typeface="微软雅黑" pitchFamily="34" charset="-122"/>
              </a:rPr>
              <a:t>SRT</a:t>
            </a:r>
            <a:r>
              <a:rPr lang="zh-CN" altLang="en-US" sz="1600">
                <a:solidFill>
                  <a:srgbClr val="7030A0"/>
                </a:solidFill>
                <a:latin typeface="微软雅黑" pitchFamily="34" charset="-122"/>
                <a:ea typeface="微软雅黑" pitchFamily="34" charset="-122"/>
              </a:rPr>
              <a:t>：</a:t>
            </a:r>
            <a:r>
              <a:rPr lang="en-US" altLang="zh-CN" sz="1600">
                <a:latin typeface="微软雅黑" pitchFamily="34" charset="-122"/>
                <a:ea typeface="微软雅黑" pitchFamily="34" charset="-122"/>
              </a:rPr>
              <a:t>2007</a:t>
            </a:r>
            <a:r>
              <a:rPr lang="zh-CN" altLang="en-US" sz="1600">
                <a:latin typeface="微软雅黑" pitchFamily="34" charset="-122"/>
                <a:ea typeface="微软雅黑" pitchFamily="34" charset="-122"/>
              </a:rPr>
              <a:t>年来，训练中心教师承担</a:t>
            </a:r>
            <a:r>
              <a:rPr lang="en-US" altLang="zh-CN" sz="1600">
                <a:latin typeface="微软雅黑" pitchFamily="34" charset="-122"/>
                <a:ea typeface="微软雅黑" pitchFamily="34" charset="-122"/>
              </a:rPr>
              <a:t>52</a:t>
            </a:r>
            <a:r>
              <a:rPr lang="zh-CN" altLang="en-US" sz="1600">
                <a:latin typeface="微软雅黑" pitchFamily="34" charset="-122"/>
                <a:ea typeface="微软雅黑" pitchFamily="34" charset="-122"/>
              </a:rPr>
              <a:t>项</a:t>
            </a:r>
            <a:r>
              <a:rPr lang="en-US" altLang="zh-CN" sz="1600">
                <a:latin typeface="微软雅黑" pitchFamily="34" charset="-122"/>
                <a:ea typeface="微软雅黑" pitchFamily="34" charset="-122"/>
              </a:rPr>
              <a:t>SRT</a:t>
            </a:r>
            <a:r>
              <a:rPr lang="zh-CN" altLang="en-US" sz="1600">
                <a:latin typeface="微软雅黑" pitchFamily="34" charset="-122"/>
                <a:ea typeface="微软雅黑" pitchFamily="34" charset="-122"/>
              </a:rPr>
              <a:t>项目，为钱学森力学班学生开设“创新设计与探究－电子产品方案的物理实现及其可靠性”的实践教学项目。同时，组织建设学生创新创业社团，开展工程创新实践。</a:t>
            </a:r>
            <a:endParaRPr lang="en-US" altLang="zh-CN" sz="1600">
              <a:latin typeface="微软雅黑" pitchFamily="34" charset="-122"/>
              <a:ea typeface="微软雅黑" pitchFamily="34" charset="-122"/>
            </a:endParaRPr>
          </a:p>
          <a:p>
            <a:pPr algn="just" eaLnBrk="0" hangingPunct="0"/>
            <a:r>
              <a:rPr lang="en-US" altLang="zh-CN" sz="1600">
                <a:solidFill>
                  <a:srgbClr val="7030A0"/>
                </a:solidFill>
                <a:latin typeface="微软雅黑" pitchFamily="34" charset="-122"/>
                <a:ea typeface="微软雅黑" pitchFamily="34" charset="-122"/>
              </a:rPr>
              <a:t>④ </a:t>
            </a:r>
            <a:r>
              <a:rPr lang="zh-CN" altLang="en-US" sz="1600">
                <a:solidFill>
                  <a:srgbClr val="7030A0"/>
                </a:solidFill>
                <a:latin typeface="微软雅黑" pitchFamily="34" charset="-122"/>
                <a:ea typeface="微软雅黑" pitchFamily="34" charset="-122"/>
              </a:rPr>
              <a:t>创新课程：</a:t>
            </a:r>
            <a:r>
              <a:rPr lang="zh-CN" altLang="en-US" sz="1600">
                <a:latin typeface="微软雅黑" pitchFamily="34" charset="-122"/>
                <a:ea typeface="微软雅黑" pitchFamily="34" charset="-122"/>
              </a:rPr>
              <a:t>创意设计与制作，创业认识与实践等。</a:t>
            </a:r>
            <a:endParaRPr lang="en-US" altLang="zh-CN" sz="1600">
              <a:latin typeface="微软雅黑" pitchFamily="34" charset="-122"/>
              <a:ea typeface="微软雅黑" pitchFamily="34" charset="-122"/>
            </a:endParaRPr>
          </a:p>
          <a:p>
            <a:pPr algn="just" eaLnBrk="0" hangingPunct="0"/>
            <a:endParaRPr lang="zh-CN" altLang="en-US" sz="1600">
              <a:latin typeface="微软雅黑" pitchFamily="34" charset="-122"/>
              <a:ea typeface="微软雅黑" pitchFamily="34" charset="-122"/>
            </a:endParaRPr>
          </a:p>
        </p:txBody>
      </p:sp>
      <p:sp>
        <p:nvSpPr>
          <p:cNvPr id="87053" name="Slide Number Placeholder 1"/>
          <p:cNvSpPr>
            <a:spLocks noGrp="1"/>
          </p:cNvSpPr>
          <p:nvPr>
            <p:ph type="sldNum" sz="quarter" idx="12"/>
          </p:nvPr>
        </p:nvSpPr>
        <p:spPr>
          <a:xfrm>
            <a:off x="6588125" y="6453188"/>
            <a:ext cx="1981200" cy="268287"/>
          </a:xfrm>
          <a:noFill/>
        </p:spPr>
        <p:txBody>
          <a:bodyPr/>
          <a:lstStyle/>
          <a:p>
            <a:fld id="{614BED9D-16D5-4705-ACDD-B1D266A5A1F4}" type="slidenum">
              <a:rPr lang="en-US" altLang="zh-CN" smtClean="0">
                <a:ea typeface="宋体" charset="-122"/>
              </a:rPr>
              <a:pPr/>
              <a:t>19</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p:txBody>
          <a:bodyPr/>
          <a:lstStyle/>
          <a:p>
            <a:pPr>
              <a:defRPr/>
            </a:pPr>
            <a:r>
              <a:rPr lang="zh-CN" altLang="en-US" sz="3200" kern="1200" dirty="0">
                <a:solidFill>
                  <a:srgbClr val="7030A0"/>
                </a:solidFill>
                <a:latin typeface="微软雅黑" pitchFamily="34" charset="-122"/>
                <a:ea typeface="微软雅黑" pitchFamily="34" charset="-122"/>
                <a:cs typeface="+mn-cs"/>
              </a:rPr>
              <a:t>目录</a:t>
            </a:r>
          </a:p>
        </p:txBody>
      </p:sp>
      <p:sp>
        <p:nvSpPr>
          <p:cNvPr id="65538" name="内容占位符 2"/>
          <p:cNvSpPr>
            <a:spLocks noGrp="1"/>
          </p:cNvSpPr>
          <p:nvPr>
            <p:ph idx="1"/>
          </p:nvPr>
        </p:nvSpPr>
        <p:spPr>
          <a:xfrm>
            <a:off x="827088" y="1484313"/>
            <a:ext cx="7713662" cy="3457575"/>
          </a:xfrm>
        </p:spPr>
        <p:txBody>
          <a:bodyPr/>
          <a:lstStyle/>
          <a:p>
            <a:pPr>
              <a:spcBef>
                <a:spcPct val="60000"/>
              </a:spcBef>
            </a:pPr>
            <a:r>
              <a:rPr lang="zh-CN" altLang="en-US" smtClean="0">
                <a:solidFill>
                  <a:srgbClr val="002060"/>
                </a:solidFill>
                <a:ea typeface="微软雅黑" pitchFamily="34" charset="-122"/>
              </a:rPr>
              <a:t>一、建设背景和目标</a:t>
            </a:r>
            <a:endParaRPr lang="en-US" altLang="zh-CN" smtClean="0">
              <a:solidFill>
                <a:srgbClr val="002060"/>
              </a:solidFill>
              <a:ea typeface="微软雅黑" pitchFamily="34" charset="-122"/>
            </a:endParaRPr>
          </a:p>
          <a:p>
            <a:pPr>
              <a:spcBef>
                <a:spcPct val="60000"/>
              </a:spcBef>
            </a:pPr>
            <a:r>
              <a:rPr lang="zh-CN" altLang="en-US" smtClean="0">
                <a:solidFill>
                  <a:srgbClr val="002060"/>
                </a:solidFill>
                <a:ea typeface="微软雅黑" pitchFamily="34" charset="-122"/>
              </a:rPr>
              <a:t>二、物理空间规划</a:t>
            </a:r>
            <a:endParaRPr lang="en-US" altLang="zh-CN" smtClean="0">
              <a:solidFill>
                <a:srgbClr val="002060"/>
              </a:solidFill>
              <a:ea typeface="微软雅黑" pitchFamily="34" charset="-122"/>
            </a:endParaRPr>
          </a:p>
          <a:p>
            <a:pPr>
              <a:spcBef>
                <a:spcPct val="60000"/>
              </a:spcBef>
            </a:pPr>
            <a:r>
              <a:rPr lang="zh-CN" altLang="en-US" smtClean="0">
                <a:solidFill>
                  <a:srgbClr val="002060"/>
                </a:solidFill>
                <a:ea typeface="微软雅黑" pitchFamily="34" charset="-122"/>
              </a:rPr>
              <a:t>三、教学体系和知识平台</a:t>
            </a:r>
            <a:endParaRPr lang="en-US" altLang="zh-CN" smtClean="0">
              <a:solidFill>
                <a:srgbClr val="002060"/>
              </a:solidFill>
              <a:ea typeface="微软雅黑" pitchFamily="34" charset="-122"/>
            </a:endParaRPr>
          </a:p>
          <a:p>
            <a:pPr>
              <a:spcBef>
                <a:spcPct val="60000"/>
              </a:spcBef>
            </a:pPr>
            <a:r>
              <a:rPr lang="zh-CN" altLang="en-US" smtClean="0">
                <a:solidFill>
                  <a:srgbClr val="002060"/>
                </a:solidFill>
                <a:ea typeface="微软雅黑" pitchFamily="34" charset="-122"/>
              </a:rPr>
              <a:t>四、空间运行机制</a:t>
            </a:r>
            <a:endParaRPr lang="en-US" altLang="zh-CN" smtClean="0">
              <a:solidFill>
                <a:srgbClr val="002060"/>
              </a:solidFill>
              <a:ea typeface="微软雅黑" pitchFamily="34" charset="-122"/>
            </a:endParaRPr>
          </a:p>
        </p:txBody>
      </p:sp>
      <p:sp>
        <p:nvSpPr>
          <p:cNvPr id="65539" name="灯片编号占位符 4"/>
          <p:cNvSpPr>
            <a:spLocks noGrp="1"/>
          </p:cNvSpPr>
          <p:nvPr>
            <p:ph type="sldNum" sz="quarter" idx="12"/>
          </p:nvPr>
        </p:nvSpPr>
        <p:spPr>
          <a:noFill/>
        </p:spPr>
        <p:txBody>
          <a:bodyPr/>
          <a:lstStyle/>
          <a:p>
            <a:fld id="{D1C15498-BD4A-4069-A91C-FE926EC8319E}" type="slidenum">
              <a:rPr lang="en-US" altLang="zh-CN" smtClean="0">
                <a:ea typeface="宋体" charset="-122"/>
              </a:rPr>
              <a:pPr/>
              <a:t>2</a:t>
            </a:fld>
            <a:endParaRPr lang="en-US" altLang="zh-CN" smtClean="0">
              <a:ea typeface="宋体"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内容占位符 2"/>
          <p:cNvSpPr>
            <a:spLocks noGrp="1"/>
          </p:cNvSpPr>
          <p:nvPr>
            <p:ph idx="4294967295"/>
          </p:nvPr>
        </p:nvSpPr>
        <p:spPr>
          <a:xfrm>
            <a:off x="611188" y="1308100"/>
            <a:ext cx="7705725" cy="5000625"/>
          </a:xfrm>
        </p:spPr>
        <p:txBody>
          <a:bodyPr/>
          <a:lstStyle/>
          <a:p>
            <a:r>
              <a:rPr lang="zh-CN" altLang="en-US" sz="2400" smtClean="0">
                <a:solidFill>
                  <a:srgbClr val="002060"/>
                </a:solidFill>
                <a:latin typeface="微软雅黑" pitchFamily="34" charset="-122"/>
                <a:ea typeface="微软雅黑" pitchFamily="34" charset="-122"/>
              </a:rPr>
              <a:t>面向全校各学科、专业学生，开设实验、实习和理论课程近</a:t>
            </a:r>
            <a:r>
              <a:rPr lang="en-US" altLang="zh-CN" sz="2400" smtClean="0">
                <a:solidFill>
                  <a:srgbClr val="002060"/>
                </a:solidFill>
                <a:latin typeface="微软雅黑" pitchFamily="34" charset="-122"/>
                <a:ea typeface="微软雅黑" pitchFamily="34" charset="-122"/>
              </a:rPr>
              <a:t>30</a:t>
            </a:r>
            <a:r>
              <a:rPr lang="zh-CN" altLang="en-US" sz="2400" smtClean="0">
                <a:solidFill>
                  <a:srgbClr val="002060"/>
                </a:solidFill>
                <a:latin typeface="微软雅黑" pitchFamily="34" charset="-122"/>
                <a:ea typeface="微软雅黑" pitchFamily="34" charset="-122"/>
              </a:rPr>
              <a:t>门，年教学工作量</a:t>
            </a:r>
            <a:r>
              <a:rPr lang="en-US" altLang="zh-CN" sz="2400" smtClean="0">
                <a:solidFill>
                  <a:srgbClr val="002060"/>
                </a:solidFill>
                <a:latin typeface="微软雅黑" pitchFamily="34" charset="-122"/>
                <a:ea typeface="微软雅黑" pitchFamily="34" charset="-122"/>
              </a:rPr>
              <a:t>30</a:t>
            </a:r>
            <a:r>
              <a:rPr lang="zh-CN" altLang="en-US" sz="2400" smtClean="0">
                <a:solidFill>
                  <a:srgbClr val="002060"/>
                </a:solidFill>
                <a:latin typeface="微软雅黑" pitchFamily="34" charset="-122"/>
                <a:ea typeface="微软雅黑" pitchFamily="34" charset="-122"/>
              </a:rPr>
              <a:t>万余人时。</a:t>
            </a:r>
            <a:endParaRPr lang="en-US" altLang="zh-CN" sz="2400" smtClean="0">
              <a:solidFill>
                <a:srgbClr val="002060"/>
              </a:solidFill>
              <a:latin typeface="微软雅黑" pitchFamily="34" charset="-122"/>
              <a:ea typeface="微软雅黑" pitchFamily="34" charset="-122"/>
            </a:endParaRPr>
          </a:p>
          <a:p>
            <a:r>
              <a:rPr lang="en-US" altLang="zh-CN" sz="2400" smtClean="0">
                <a:solidFill>
                  <a:srgbClr val="002060"/>
                </a:solidFill>
                <a:latin typeface="微软雅黑" pitchFamily="34" charset="-122"/>
                <a:ea typeface="微软雅黑" pitchFamily="34" charset="-122"/>
                <a:cs typeface="Times New Roman" pitchFamily="18" charset="0"/>
              </a:rPr>
              <a:t>2013</a:t>
            </a:r>
            <a:r>
              <a:rPr lang="zh-CN" altLang="zh-CN" sz="2400" smtClean="0">
                <a:solidFill>
                  <a:srgbClr val="002060"/>
                </a:solidFill>
                <a:latin typeface="微软雅黑" pitchFamily="34" charset="-122"/>
                <a:ea typeface="微软雅黑" pitchFamily="34" charset="-122"/>
                <a:cs typeface="Times New Roman" pitchFamily="18" charset="0"/>
              </a:rPr>
              <a:t>年</a:t>
            </a:r>
            <a:r>
              <a:rPr lang="zh-CN" altLang="en-US" sz="2400" smtClean="0">
                <a:solidFill>
                  <a:srgbClr val="002060"/>
                </a:solidFill>
                <a:latin typeface="微软雅黑" pitchFamily="34" charset="-122"/>
                <a:ea typeface="微软雅黑" pitchFamily="34" charset="-122"/>
                <a:cs typeface="Times New Roman" pitchFamily="18" charset="0"/>
              </a:rPr>
              <a:t>，承担的课程教学工作：</a:t>
            </a:r>
            <a:endParaRPr lang="en-US" altLang="zh-CN" sz="2400" smtClean="0">
              <a:solidFill>
                <a:srgbClr val="002060"/>
              </a:solidFill>
              <a:latin typeface="微软雅黑" pitchFamily="34" charset="-122"/>
              <a:ea typeface="微软雅黑" pitchFamily="34" charset="-122"/>
              <a:cs typeface="Times New Roman" pitchFamily="18" charset="0"/>
            </a:endParaRPr>
          </a:p>
          <a:p>
            <a:pPr lvl="1"/>
            <a:r>
              <a:rPr lang="zh-CN" altLang="en-US" sz="2400" smtClean="0">
                <a:solidFill>
                  <a:srgbClr val="002060"/>
                </a:solidFill>
                <a:latin typeface="微软雅黑" pitchFamily="34" charset="-122"/>
                <a:ea typeface="微软雅黑" pitchFamily="34" charset="-122"/>
                <a:cs typeface="Times New Roman" pitchFamily="18" charset="0"/>
              </a:rPr>
              <a:t>金工实习和制造工程体验接纳约</a:t>
            </a:r>
            <a:r>
              <a:rPr lang="en-US" altLang="zh-CN" sz="2400" smtClean="0">
                <a:solidFill>
                  <a:srgbClr val="002060"/>
                </a:solidFill>
                <a:latin typeface="微软雅黑" pitchFamily="34" charset="-122"/>
                <a:ea typeface="微软雅黑" pitchFamily="34" charset="-122"/>
                <a:cs typeface="Times New Roman" pitchFamily="18" charset="0"/>
              </a:rPr>
              <a:t>1600</a:t>
            </a:r>
            <a:r>
              <a:rPr lang="zh-CN" altLang="en-US" sz="2400" smtClean="0">
                <a:solidFill>
                  <a:srgbClr val="002060"/>
                </a:solidFill>
                <a:latin typeface="微软雅黑" pitchFamily="34" charset="-122"/>
                <a:ea typeface="微软雅黑" pitchFamily="34" charset="-122"/>
                <a:cs typeface="Times New Roman" pitchFamily="18" charset="0"/>
              </a:rPr>
              <a:t>名学生；</a:t>
            </a:r>
          </a:p>
          <a:p>
            <a:pPr lvl="1"/>
            <a:r>
              <a:rPr lang="zh-CN" altLang="en-US" sz="2400" smtClean="0">
                <a:solidFill>
                  <a:srgbClr val="002060"/>
                </a:solidFill>
                <a:latin typeface="微软雅黑" pitchFamily="34" charset="-122"/>
                <a:ea typeface="微软雅黑" pitchFamily="34" charset="-122"/>
                <a:cs typeface="Times New Roman" pitchFamily="18" charset="0"/>
              </a:rPr>
              <a:t>电子工艺实习接纳约</a:t>
            </a:r>
            <a:r>
              <a:rPr lang="en-US" altLang="zh-CN" sz="2400" smtClean="0">
                <a:solidFill>
                  <a:srgbClr val="002060"/>
                </a:solidFill>
                <a:latin typeface="微软雅黑" pitchFamily="34" charset="-122"/>
                <a:ea typeface="微软雅黑" pitchFamily="34" charset="-122"/>
                <a:cs typeface="Times New Roman" pitchFamily="18" charset="0"/>
              </a:rPr>
              <a:t>900</a:t>
            </a:r>
            <a:r>
              <a:rPr lang="zh-CN" altLang="en-US" sz="2400" smtClean="0">
                <a:solidFill>
                  <a:srgbClr val="002060"/>
                </a:solidFill>
                <a:latin typeface="微软雅黑" pitchFamily="34" charset="-122"/>
                <a:ea typeface="微软雅黑" pitchFamily="34" charset="-122"/>
                <a:cs typeface="Times New Roman" pitchFamily="18" charset="0"/>
              </a:rPr>
              <a:t>名本科生；</a:t>
            </a:r>
          </a:p>
          <a:p>
            <a:pPr lvl="1"/>
            <a:r>
              <a:rPr lang="zh-CN" altLang="en-US" sz="2400" smtClean="0">
                <a:solidFill>
                  <a:srgbClr val="002060"/>
                </a:solidFill>
                <a:latin typeface="微软雅黑" pitchFamily="34" charset="-122"/>
                <a:ea typeface="微软雅黑" pitchFamily="34" charset="-122"/>
                <a:cs typeface="Times New Roman" pitchFamily="18" charset="0"/>
              </a:rPr>
              <a:t>组织的实验室科研探究课共接纳</a:t>
            </a:r>
            <a:r>
              <a:rPr lang="en-US" altLang="zh-CN" sz="2400" smtClean="0">
                <a:solidFill>
                  <a:srgbClr val="002060"/>
                </a:solidFill>
                <a:latin typeface="微软雅黑" pitchFamily="34" charset="-122"/>
                <a:ea typeface="微软雅黑" pitchFamily="34" charset="-122"/>
                <a:cs typeface="Times New Roman" pitchFamily="18" charset="0"/>
              </a:rPr>
              <a:t>2505</a:t>
            </a:r>
            <a:r>
              <a:rPr lang="zh-CN" altLang="en-US" sz="2400" smtClean="0">
                <a:solidFill>
                  <a:srgbClr val="002060"/>
                </a:solidFill>
                <a:latin typeface="微软雅黑" pitchFamily="34" charset="-122"/>
                <a:ea typeface="微软雅黑" pitchFamily="34" charset="-122"/>
                <a:cs typeface="Times New Roman" pitchFamily="18" charset="0"/>
              </a:rPr>
              <a:t>名本科生，中心开设的</a:t>
            </a:r>
            <a:r>
              <a:rPr lang="en-US" altLang="zh-CN" sz="2400" smtClean="0">
                <a:solidFill>
                  <a:srgbClr val="002060"/>
                </a:solidFill>
                <a:latin typeface="微软雅黑" pitchFamily="34" charset="-122"/>
                <a:ea typeface="微软雅黑" pitchFamily="34" charset="-122"/>
                <a:cs typeface="Times New Roman" pitchFamily="18" charset="0"/>
              </a:rPr>
              <a:t>16</a:t>
            </a:r>
            <a:r>
              <a:rPr lang="zh-CN" altLang="en-US" sz="2400" smtClean="0">
                <a:solidFill>
                  <a:srgbClr val="002060"/>
                </a:solidFill>
                <a:latin typeface="微软雅黑" pitchFamily="34" charset="-122"/>
                <a:ea typeface="微软雅黑" pitchFamily="34" charset="-122"/>
                <a:cs typeface="Times New Roman" pitchFamily="18" charset="0"/>
              </a:rPr>
              <a:t>个单元选修学生达到</a:t>
            </a:r>
            <a:r>
              <a:rPr lang="en-US" altLang="zh-CN" sz="2400" smtClean="0">
                <a:solidFill>
                  <a:srgbClr val="002060"/>
                </a:solidFill>
                <a:latin typeface="微软雅黑" pitchFamily="34" charset="-122"/>
                <a:ea typeface="微软雅黑" pitchFamily="34" charset="-122"/>
                <a:cs typeface="Times New Roman" pitchFamily="18" charset="0"/>
              </a:rPr>
              <a:t>2446</a:t>
            </a:r>
            <a:r>
              <a:rPr lang="zh-CN" altLang="en-US" sz="2400" smtClean="0">
                <a:solidFill>
                  <a:srgbClr val="002060"/>
                </a:solidFill>
                <a:latin typeface="微软雅黑" pitchFamily="34" charset="-122"/>
                <a:ea typeface="微软雅黑" pitchFamily="34" charset="-122"/>
                <a:cs typeface="Times New Roman" pitchFamily="18" charset="0"/>
              </a:rPr>
              <a:t>人次。</a:t>
            </a:r>
          </a:p>
          <a:p>
            <a:pPr lvl="1"/>
            <a:r>
              <a:rPr lang="zh-CN" altLang="en-US" sz="2400" smtClean="0">
                <a:solidFill>
                  <a:srgbClr val="002060"/>
                </a:solidFill>
                <a:latin typeface="微软雅黑" pitchFamily="34" charset="-122"/>
                <a:ea typeface="微软雅黑" pitchFamily="34" charset="-122"/>
                <a:cs typeface="Times New Roman" pitchFamily="18" charset="0"/>
              </a:rPr>
              <a:t>此外，开设其他实践类课程、创业认识与实践等其他课程</a:t>
            </a:r>
            <a:r>
              <a:rPr lang="en-US" altLang="zh-CN" sz="2400" smtClean="0">
                <a:solidFill>
                  <a:srgbClr val="002060"/>
                </a:solidFill>
                <a:latin typeface="微软雅黑" pitchFamily="34" charset="-122"/>
                <a:ea typeface="微软雅黑" pitchFamily="34" charset="-122"/>
                <a:cs typeface="Times New Roman" pitchFamily="18" charset="0"/>
              </a:rPr>
              <a:t>20</a:t>
            </a:r>
            <a:r>
              <a:rPr lang="zh-CN" altLang="en-US" sz="2400" smtClean="0">
                <a:solidFill>
                  <a:srgbClr val="002060"/>
                </a:solidFill>
                <a:latin typeface="微软雅黑" pitchFamily="34" charset="-122"/>
                <a:ea typeface="微软雅黑" pitchFamily="34" charset="-122"/>
                <a:cs typeface="Times New Roman" pitchFamily="18" charset="0"/>
              </a:rPr>
              <a:t>门次。</a:t>
            </a:r>
          </a:p>
        </p:txBody>
      </p:sp>
      <p:sp>
        <p:nvSpPr>
          <p:cNvPr id="88066" name="标题 1"/>
          <p:cNvSpPr txBox="1">
            <a:spLocks/>
          </p:cNvSpPr>
          <p:nvPr/>
        </p:nvSpPr>
        <p:spPr bwMode="auto">
          <a:xfrm>
            <a:off x="323850" y="333375"/>
            <a:ext cx="6715125" cy="538163"/>
          </a:xfrm>
          <a:prstGeom prst="rect">
            <a:avLst/>
          </a:prstGeom>
          <a:noFill/>
          <a:ln w="9525">
            <a:noFill/>
            <a:miter lim="800000"/>
            <a:headEnd/>
            <a:tailEnd/>
          </a:ln>
        </p:spPr>
        <p:txBody>
          <a:bodyPr/>
          <a:lstStyle/>
          <a:p>
            <a:pPr eaLnBrk="0" hangingPunct="0"/>
            <a:r>
              <a:rPr lang="zh-CN" altLang="en-US" sz="2800">
                <a:solidFill>
                  <a:srgbClr val="7030A0"/>
                </a:solidFill>
                <a:latin typeface="微软雅黑" pitchFamily="34" charset="-122"/>
                <a:ea typeface="微软雅黑" pitchFamily="34" charset="-122"/>
              </a:rPr>
              <a:t>以创意训练为导向的工程训练系列课程</a:t>
            </a:r>
          </a:p>
        </p:txBody>
      </p:sp>
      <p:sp>
        <p:nvSpPr>
          <p:cNvPr id="88067" name="Slide Number Placeholder 1"/>
          <p:cNvSpPr>
            <a:spLocks noGrp="1"/>
          </p:cNvSpPr>
          <p:nvPr>
            <p:ph type="sldNum" sz="quarter" idx="12"/>
          </p:nvPr>
        </p:nvSpPr>
        <p:spPr>
          <a:noFill/>
        </p:spPr>
        <p:txBody>
          <a:bodyPr/>
          <a:lstStyle/>
          <a:p>
            <a:fld id="{FC813F8D-E25D-44F6-BD25-07202C896CF7}" type="slidenum">
              <a:rPr lang="en-US" altLang="zh-CN" smtClean="0">
                <a:ea typeface="宋体" charset="-122"/>
              </a:rPr>
              <a:pPr/>
              <a:t>20</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5"/>
          <p:cNvSpPr>
            <a:spLocks noChangeArrowheads="1"/>
          </p:cNvSpPr>
          <p:nvPr/>
        </p:nvSpPr>
        <p:spPr bwMode="auto">
          <a:xfrm>
            <a:off x="611188" y="333375"/>
            <a:ext cx="6000750" cy="519113"/>
          </a:xfrm>
          <a:prstGeom prst="rect">
            <a:avLst/>
          </a:prstGeom>
          <a:noFill/>
          <a:ln w="9525" algn="ctr">
            <a:noFill/>
            <a:miter lim="800000"/>
            <a:headEnd/>
            <a:tailEnd/>
          </a:ln>
        </p:spPr>
        <p:txBody>
          <a:bodyPr>
            <a:spAutoFit/>
          </a:bodyPr>
          <a:lstStyle/>
          <a:p>
            <a:pPr algn="just" eaLnBrk="0" hangingPunct="0"/>
            <a:r>
              <a:rPr lang="zh-CN" altLang="en-US" sz="2800">
                <a:solidFill>
                  <a:srgbClr val="7030A0"/>
                </a:solidFill>
                <a:latin typeface="隶书" pitchFamily="49" charset="-122"/>
                <a:ea typeface="微软雅黑" pitchFamily="34" charset="-122"/>
              </a:rPr>
              <a:t>创新工程训练模式</a:t>
            </a:r>
            <a:endParaRPr lang="zh-CN" altLang="en-US" sz="2000">
              <a:solidFill>
                <a:srgbClr val="7030A0"/>
              </a:solidFill>
              <a:latin typeface="Arial Unicode MS" pitchFamily="34" charset="-122"/>
              <a:ea typeface="微软雅黑" pitchFamily="34" charset="-122"/>
              <a:cs typeface="Arial Unicode MS" pitchFamily="34" charset="-122"/>
            </a:endParaRPr>
          </a:p>
        </p:txBody>
      </p:sp>
      <p:graphicFrame>
        <p:nvGraphicFramePr>
          <p:cNvPr id="155701" name="Group 53"/>
          <p:cNvGraphicFramePr>
            <a:graphicFrameLocks noGrp="1"/>
          </p:cNvGraphicFramePr>
          <p:nvPr/>
        </p:nvGraphicFramePr>
        <p:xfrm>
          <a:off x="539750" y="1125538"/>
          <a:ext cx="8064500" cy="5121275"/>
        </p:xfrm>
        <a:graphic>
          <a:graphicData uri="http://schemas.openxmlformats.org/drawingml/2006/table">
            <a:tbl>
              <a:tblPr/>
              <a:tblGrid>
                <a:gridCol w="1152525"/>
                <a:gridCol w="3311525"/>
                <a:gridCol w="3600450"/>
              </a:tblGrid>
              <a:tr h="274638">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现在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教学理念和模式转变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以训练学生动手能力和传授工艺知识为主要目标。以教师课堂讲解，学生现场操作为主。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以培养学生获取知识、运用知识的能力和创新思维为主要目标，以学生为主体、教师为辅助的教学模式，在过程中强调做中学及团队协作精神。</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教学内容转变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课堂讲解各工种的基本概念和工艺知识，现场示范基本操作技术。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以较复杂产品为驱动，涉及多种加工方式及加工工艺，通过基础训练、个人项目训练、团队项目训练进行各工种基本知识及操作技能的学习，靠近企业模式。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教学体系转变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以加工工艺和操作技术为基础的实践教学体系。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以工程实践和创新实践为基础的实践教学体系。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教学方法转变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以机床基本操作技能为主线进行示范讲解，学生练习。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重点推行基于问题、基于项目、基于案例的教学方法和学习方法，注重培养学生的能动意识。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教学对象转变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工科类本科生。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工科类本科生、文理类本科生、研究生。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教学环境转变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传统金属加工机床和成形设备。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多种先进制造机床、智能制造单元、机床联网通讯与监控，近两年更增加了焊接机器人、</a:t>
                      </a:r>
                      <a:r>
                        <a:rPr kumimoji="0" lang="en-US" altLang="zh-CN"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3D</a:t>
                      </a: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打印机、精雕机和自动化生产线。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教学手段转变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教学现场实际讲解。</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教学现场实际讲解与多媒体教学课件相结合，实现网上资源共享与教学信息交流。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教学功能转变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培养学生具有一定的工艺知识。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逐步建立助力学生、教师完成创新及科研项目的创新实践基地。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教学管理转变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实习教学管理和安全操作管理。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zh-CN" altLang="en-US" sz="12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构建并实施包括工程训练安全保障体系、教学过程质量管理体系和组织管理体系的具有实践教学特色的教学质量保证体系。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9136" name="Slide Number Placeholder 1"/>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3542F2A7-CC50-4964-8799-9B74E342DB60}" type="slidenum">
              <a:rPr lang="en-US" altLang="zh-CN" sz="1200">
                <a:solidFill>
                  <a:srgbClr val="CC3399"/>
                </a:solidFill>
                <a:latin typeface="Verdana" pitchFamily="34" charset="0"/>
              </a:rPr>
              <a:pPr algn="r"/>
              <a:t>21</a:t>
            </a:fld>
            <a:endParaRPr lang="en-US" altLang="zh-CN" sz="1200">
              <a:solidFill>
                <a:srgbClr val="CC3399"/>
              </a:solidFill>
              <a:latin typeface="Verdana"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Content Placeholder 2"/>
          <p:cNvSpPr>
            <a:spLocks noGrp="1"/>
          </p:cNvSpPr>
          <p:nvPr>
            <p:ph idx="4294967295"/>
          </p:nvPr>
        </p:nvSpPr>
        <p:spPr>
          <a:xfrm>
            <a:off x="468313" y="1125538"/>
            <a:ext cx="8229600" cy="3313112"/>
          </a:xfrm>
        </p:spPr>
        <p:txBody>
          <a:bodyPr/>
          <a:lstStyle/>
          <a:p>
            <a:pPr>
              <a:spcBef>
                <a:spcPts val="1200"/>
              </a:spcBef>
            </a:pPr>
            <a:r>
              <a:rPr lang="zh-CN" altLang="en-US" sz="2100" smtClean="0">
                <a:solidFill>
                  <a:srgbClr val="002060"/>
                </a:solidFill>
                <a:latin typeface="微软雅黑" pitchFamily="34" charset="-122"/>
                <a:ea typeface="微软雅黑" pitchFamily="34" charset="-122"/>
                <a:cs typeface="Heiti SC Light"/>
              </a:rPr>
              <a:t>项目：以全球化的交叉创新项目为驱动，建立相关院系教师和学生的参与机制；</a:t>
            </a:r>
            <a:endParaRPr lang="en-US" altLang="zh-CN" sz="2100" smtClean="0">
              <a:solidFill>
                <a:srgbClr val="002060"/>
              </a:solidFill>
              <a:latin typeface="微软雅黑" pitchFamily="34" charset="-122"/>
              <a:ea typeface="微软雅黑" pitchFamily="34" charset="-122"/>
              <a:cs typeface="Heiti SC Light"/>
            </a:endParaRPr>
          </a:p>
          <a:p>
            <a:pPr>
              <a:spcBef>
                <a:spcPts val="1200"/>
              </a:spcBef>
            </a:pPr>
            <a:r>
              <a:rPr lang="zh-CN" altLang="en-US" sz="2100" smtClean="0">
                <a:solidFill>
                  <a:srgbClr val="002060"/>
                </a:solidFill>
                <a:latin typeface="微软雅黑" pitchFamily="34" charset="-122"/>
                <a:ea typeface="微软雅黑" pitchFamily="34" charset="-122"/>
                <a:cs typeface="Heiti SC Light"/>
              </a:rPr>
              <a:t>导师：设立导师团</a:t>
            </a:r>
            <a:r>
              <a:rPr lang="en-US" altLang="zh-CN" sz="2100" smtClean="0">
                <a:solidFill>
                  <a:srgbClr val="002060"/>
                </a:solidFill>
                <a:latin typeface="微软雅黑" pitchFamily="34" charset="-122"/>
                <a:ea typeface="微软雅黑" pitchFamily="34" charset="-122"/>
                <a:cs typeface="Heiti SC Light"/>
              </a:rPr>
              <a:t>/Fellow</a:t>
            </a:r>
            <a:r>
              <a:rPr lang="zh-CN" altLang="en-US" sz="2100" smtClean="0">
                <a:solidFill>
                  <a:srgbClr val="002060"/>
                </a:solidFill>
                <a:latin typeface="微软雅黑" pitchFamily="34" charset="-122"/>
                <a:ea typeface="微软雅黑" pitchFamily="34" charset="-122"/>
                <a:cs typeface="Heiti SC Light"/>
              </a:rPr>
              <a:t>，吸收各院系师资，并建立驻校创客机制，促成国际性师资的汇聚；</a:t>
            </a:r>
            <a:endParaRPr lang="en-US" altLang="zh-CN" sz="2100" smtClean="0">
              <a:solidFill>
                <a:srgbClr val="002060"/>
              </a:solidFill>
              <a:latin typeface="微软雅黑" pitchFamily="34" charset="-122"/>
              <a:ea typeface="微软雅黑" pitchFamily="34" charset="-122"/>
              <a:cs typeface="Heiti SC Light"/>
            </a:endParaRPr>
          </a:p>
          <a:p>
            <a:pPr>
              <a:spcBef>
                <a:spcPts val="1200"/>
              </a:spcBef>
            </a:pPr>
            <a:r>
              <a:rPr lang="zh-CN" altLang="en-US" sz="2100" smtClean="0">
                <a:solidFill>
                  <a:srgbClr val="002060"/>
                </a:solidFill>
                <a:latin typeface="微软雅黑" pitchFamily="34" charset="-122"/>
                <a:ea typeface="微软雅黑" pitchFamily="34" charset="-122"/>
                <a:cs typeface="Heiti SC Light"/>
              </a:rPr>
              <a:t>课程：由教务处指导，校内外的导师提供课程，并形成课程组，为学生提供设计创新与创客课程与工作坊；</a:t>
            </a:r>
            <a:endParaRPr lang="en-US" altLang="zh-CN" sz="2100" smtClean="0">
              <a:solidFill>
                <a:srgbClr val="002060"/>
              </a:solidFill>
              <a:latin typeface="微软雅黑" pitchFamily="34" charset="-122"/>
              <a:ea typeface="微软雅黑" pitchFamily="34" charset="-122"/>
              <a:cs typeface="Heiti SC Light"/>
            </a:endParaRPr>
          </a:p>
          <a:p>
            <a:pPr>
              <a:spcBef>
                <a:spcPts val="1200"/>
              </a:spcBef>
            </a:pPr>
            <a:r>
              <a:rPr lang="zh-CN" altLang="en-US" sz="2100" smtClean="0">
                <a:solidFill>
                  <a:srgbClr val="002060"/>
                </a:solidFill>
                <a:latin typeface="微软雅黑" pitchFamily="34" charset="-122"/>
                <a:ea typeface="微软雅黑" pitchFamily="34" charset="-122"/>
                <a:cs typeface="Heiti SC Light"/>
              </a:rPr>
              <a:t>活动：通过常态性国际交流活动，集聚世界一流的创客人才，促进国内外企业以及全球创客社群与清华学生的互动。</a:t>
            </a:r>
            <a:endParaRPr lang="en-US" altLang="zh-CN" sz="2100" smtClean="0">
              <a:solidFill>
                <a:srgbClr val="002060"/>
              </a:solidFill>
              <a:latin typeface="微软雅黑" pitchFamily="34" charset="-122"/>
              <a:ea typeface="微软雅黑" pitchFamily="34" charset="-122"/>
              <a:cs typeface="Heiti SC Light"/>
            </a:endParaRPr>
          </a:p>
        </p:txBody>
      </p:sp>
      <p:pic>
        <p:nvPicPr>
          <p:cNvPr id="90114"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90115" name="标题 1"/>
          <p:cNvSpPr txBox="1">
            <a:spLocks/>
          </p:cNvSpPr>
          <p:nvPr/>
        </p:nvSpPr>
        <p:spPr bwMode="auto">
          <a:xfrm>
            <a:off x="323850" y="333375"/>
            <a:ext cx="6715125" cy="538163"/>
          </a:xfrm>
          <a:prstGeom prst="rect">
            <a:avLst/>
          </a:prstGeom>
          <a:noFill/>
          <a:ln w="9525">
            <a:noFill/>
            <a:miter lim="800000"/>
            <a:headEnd/>
            <a:tailEnd/>
          </a:ln>
        </p:spPr>
        <p:txBody>
          <a:bodyPr/>
          <a:lstStyle/>
          <a:p>
            <a:pPr eaLnBrk="0" hangingPunct="0"/>
            <a:r>
              <a:rPr lang="zh-CN" altLang="en-US" sz="2800">
                <a:solidFill>
                  <a:srgbClr val="7030A0"/>
                </a:solidFill>
                <a:latin typeface="微软雅黑" pitchFamily="34" charset="-122"/>
                <a:ea typeface="微软雅黑" pitchFamily="34" charset="-122"/>
              </a:rPr>
              <a:t>创新教学体系的实现途径</a:t>
            </a:r>
          </a:p>
        </p:txBody>
      </p:sp>
      <p:sp>
        <p:nvSpPr>
          <p:cNvPr id="90116" name="Slide Number Placeholder 1"/>
          <p:cNvSpPr>
            <a:spLocks noGrp="1"/>
          </p:cNvSpPr>
          <p:nvPr>
            <p:ph type="sldNum" sz="quarter" idx="12"/>
          </p:nvPr>
        </p:nvSpPr>
        <p:spPr>
          <a:noFill/>
        </p:spPr>
        <p:txBody>
          <a:bodyPr/>
          <a:lstStyle/>
          <a:p>
            <a:fld id="{4BC402C7-86F2-44D1-AAD5-894251980230}" type="slidenum">
              <a:rPr lang="en-US" altLang="zh-CN" smtClean="0">
                <a:ea typeface="宋体" charset="-122"/>
              </a:rPr>
              <a:pPr/>
              <a:t>22</a:t>
            </a:fld>
            <a:endParaRPr lang="en-US" altLang="zh-CN" smtClean="0">
              <a:ea typeface="宋体" charset="-122"/>
            </a:endParaRPr>
          </a:p>
        </p:txBody>
      </p:sp>
      <p:sp>
        <p:nvSpPr>
          <p:cNvPr id="5" name="Rectangle 4"/>
          <p:cNvSpPr/>
          <p:nvPr/>
        </p:nvSpPr>
        <p:spPr>
          <a:xfrm>
            <a:off x="436563" y="5122863"/>
            <a:ext cx="1884362" cy="111442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1600" dirty="0">
                <a:solidFill>
                  <a:srgbClr val="7030A0"/>
                </a:solidFill>
                <a:latin typeface="Heiti SC Light"/>
                <a:ea typeface="微软雅黑" pitchFamily="34" charset="-122"/>
                <a:cs typeface="Heiti SC Light"/>
              </a:rPr>
              <a:t>短暂而密集的</a:t>
            </a:r>
            <a:endParaRPr lang="en-US" altLang="zh-CN" sz="1600" dirty="0">
              <a:solidFill>
                <a:srgbClr val="7030A0"/>
              </a:solidFill>
              <a:latin typeface="Heiti SC Light"/>
              <a:ea typeface="微软雅黑" pitchFamily="34" charset="-122"/>
              <a:cs typeface="Heiti SC Light"/>
            </a:endParaRPr>
          </a:p>
          <a:p>
            <a:pPr algn="ctr" eaLnBrk="0" hangingPunct="0">
              <a:defRPr/>
            </a:pPr>
            <a:r>
              <a:rPr lang="zh-CN" altLang="en-US" sz="1600" dirty="0">
                <a:solidFill>
                  <a:srgbClr val="7030A0"/>
                </a:solidFill>
                <a:latin typeface="Heiti SC Light"/>
                <a:ea typeface="微软雅黑" pitchFamily="34" charset="-122"/>
                <a:cs typeface="Heiti SC Light"/>
              </a:rPr>
              <a:t>跨学科导引课</a:t>
            </a:r>
            <a:endParaRPr lang="en-US" altLang="zh-CN" sz="1600" dirty="0">
              <a:solidFill>
                <a:srgbClr val="7030A0"/>
              </a:solidFill>
              <a:latin typeface="Heiti SC Light"/>
              <a:ea typeface="微软雅黑" pitchFamily="34" charset="-122"/>
              <a:cs typeface="Heiti SC Light"/>
            </a:endParaRPr>
          </a:p>
        </p:txBody>
      </p:sp>
      <p:sp>
        <p:nvSpPr>
          <p:cNvPr id="6" name="Rectangle 5"/>
          <p:cNvSpPr/>
          <p:nvPr/>
        </p:nvSpPr>
        <p:spPr>
          <a:xfrm>
            <a:off x="2587625" y="5122863"/>
            <a:ext cx="1885950" cy="111442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1600">
                <a:solidFill>
                  <a:srgbClr val="7030A0"/>
                </a:solidFill>
                <a:latin typeface="Heiti SC Light"/>
                <a:ea typeface="微软雅黑" pitchFamily="34" charset="-122"/>
                <a:cs typeface="Heiti SC Light"/>
              </a:rPr>
              <a:t>挖掘具体知识内容的实验室探究课</a:t>
            </a:r>
            <a:endParaRPr lang="en-US" altLang="zh-CN" sz="1600">
              <a:solidFill>
                <a:srgbClr val="7030A0"/>
              </a:solidFill>
              <a:latin typeface="Heiti SC Light"/>
              <a:ea typeface="微软雅黑" pitchFamily="34" charset="-122"/>
              <a:cs typeface="Heiti SC Light"/>
            </a:endParaRPr>
          </a:p>
        </p:txBody>
      </p:sp>
      <p:sp>
        <p:nvSpPr>
          <p:cNvPr id="7" name="Rectangle 6"/>
          <p:cNvSpPr/>
          <p:nvPr/>
        </p:nvSpPr>
        <p:spPr>
          <a:xfrm>
            <a:off x="4740275" y="5122863"/>
            <a:ext cx="1885950" cy="111442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1600">
                <a:solidFill>
                  <a:srgbClr val="7030A0"/>
                </a:solidFill>
                <a:latin typeface="Heiti SC Light"/>
                <a:ea typeface="微软雅黑" pitchFamily="34" charset="-122"/>
                <a:cs typeface="Heiti SC Light"/>
              </a:rPr>
              <a:t>针对个人生涯发展的战略规划课</a:t>
            </a:r>
            <a:endParaRPr lang="en-US" altLang="zh-CN" sz="1600">
              <a:solidFill>
                <a:srgbClr val="7030A0"/>
              </a:solidFill>
              <a:latin typeface="Heiti SC Light"/>
              <a:ea typeface="微软雅黑" pitchFamily="34" charset="-122"/>
              <a:cs typeface="Heiti SC Light"/>
            </a:endParaRPr>
          </a:p>
        </p:txBody>
      </p:sp>
      <p:sp>
        <p:nvSpPr>
          <p:cNvPr id="8" name="Rectangle 7"/>
          <p:cNvSpPr/>
          <p:nvPr/>
        </p:nvSpPr>
        <p:spPr>
          <a:xfrm>
            <a:off x="6892925" y="5122863"/>
            <a:ext cx="1884363" cy="111442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1600">
                <a:solidFill>
                  <a:srgbClr val="7030A0"/>
                </a:solidFill>
                <a:latin typeface="Heiti SC Light"/>
                <a:ea typeface="微软雅黑" pitchFamily="34" charset="-122"/>
                <a:cs typeface="Heiti SC Light"/>
              </a:rPr>
              <a:t>以产品为主轴的系统设计开发课</a:t>
            </a:r>
          </a:p>
        </p:txBody>
      </p:sp>
      <p:sp>
        <p:nvSpPr>
          <p:cNvPr id="9" name="Content Placeholder 2"/>
          <p:cNvSpPr txBox="1">
            <a:spLocks/>
          </p:cNvSpPr>
          <p:nvPr/>
        </p:nvSpPr>
        <p:spPr bwMode="auto">
          <a:xfrm>
            <a:off x="468313" y="4403725"/>
            <a:ext cx="8472487" cy="557213"/>
          </a:xfrm>
          <a:prstGeom prst="rect">
            <a:avLst/>
          </a:prstGeom>
          <a:noFill/>
          <a:ln w="9525">
            <a:noFill/>
            <a:miter lim="800000"/>
            <a:headEnd/>
            <a:tailEnd/>
          </a:ln>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Ø"/>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0" indent="0">
              <a:spcBef>
                <a:spcPct val="0"/>
              </a:spcBef>
              <a:buFont typeface="Wingdings" pitchFamily="2" charset="2"/>
              <a:buNone/>
              <a:defRPr/>
            </a:pPr>
            <a:r>
              <a:rPr lang="zh-CN" altLang="en-US" sz="2000" kern="0" dirty="0" smtClean="0">
                <a:latin typeface="Heiti SC Light"/>
                <a:ea typeface="微软雅黑" pitchFamily="34" charset="-122"/>
                <a:cs typeface="Heiti SC Light"/>
              </a:rPr>
              <a:t>创客空间课程建设特点是综合化、跨学科和挑战性。</a:t>
            </a:r>
            <a:endParaRPr lang="en-US" altLang="zh-CN" sz="2000" kern="0" dirty="0" smtClean="0">
              <a:latin typeface="Heiti SC Light"/>
              <a:ea typeface="微软雅黑" pitchFamily="34" charset="-122"/>
              <a:cs typeface="Heiti SC Ligh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Box 1"/>
          <p:cNvSpPr txBox="1">
            <a:spLocks noChangeArrowheads="1"/>
          </p:cNvSpPr>
          <p:nvPr/>
        </p:nvSpPr>
        <p:spPr bwMode="auto">
          <a:xfrm>
            <a:off x="7915275" y="4543425"/>
            <a:ext cx="1108075" cy="369888"/>
          </a:xfrm>
          <a:prstGeom prst="rect">
            <a:avLst/>
          </a:prstGeom>
          <a:noFill/>
          <a:ln w="9525">
            <a:noFill/>
            <a:miter lim="800000"/>
            <a:headEnd/>
            <a:tailEnd/>
          </a:ln>
        </p:spPr>
        <p:txBody>
          <a:bodyPr wrap="none">
            <a:spAutoFit/>
          </a:bodyPr>
          <a:lstStyle/>
          <a:p>
            <a:pPr defTabSz="457200"/>
            <a:r>
              <a:rPr lang="zh-CN" altLang="en-US">
                <a:solidFill>
                  <a:srgbClr val="FFFFFF"/>
                </a:solidFill>
                <a:latin typeface="Calibri" pitchFamily="34" charset="0"/>
              </a:rPr>
              <a:t>量产服务</a:t>
            </a:r>
            <a:endParaRPr lang="en-US">
              <a:solidFill>
                <a:srgbClr val="FFFFFF"/>
              </a:solidFill>
              <a:latin typeface="Calibri" pitchFamily="34" charset="0"/>
            </a:endParaRPr>
          </a:p>
        </p:txBody>
      </p:sp>
      <p:pic>
        <p:nvPicPr>
          <p:cNvPr id="92162" name="图片 25"/>
          <p:cNvPicPr>
            <a:picLocks noChangeAspect="1"/>
          </p:cNvPicPr>
          <p:nvPr/>
        </p:nvPicPr>
        <p:blipFill>
          <a:blip r:embed="rId2"/>
          <a:srcRect/>
          <a:stretch>
            <a:fillRect/>
          </a:stretch>
        </p:blipFill>
        <p:spPr bwMode="auto">
          <a:xfrm>
            <a:off x="3175" y="1487488"/>
            <a:ext cx="9144000" cy="5715000"/>
          </a:xfrm>
          <a:prstGeom prst="rect">
            <a:avLst/>
          </a:prstGeom>
          <a:noFill/>
          <a:ln w="9525">
            <a:noFill/>
            <a:miter lim="800000"/>
            <a:headEnd/>
            <a:tailEnd/>
          </a:ln>
        </p:spPr>
      </p:pic>
      <p:sp>
        <p:nvSpPr>
          <p:cNvPr id="4" name="文本框 3"/>
          <p:cNvSpPr txBox="1"/>
          <p:nvPr/>
        </p:nvSpPr>
        <p:spPr>
          <a:xfrm>
            <a:off x="4967288" y="1189038"/>
            <a:ext cx="1728787" cy="954087"/>
          </a:xfrm>
          <a:prstGeom prst="rect">
            <a:avLst/>
          </a:prstGeom>
          <a:noFill/>
        </p:spPr>
        <p:txBody>
          <a:bodyPr>
            <a:spAutoFit/>
          </a:bodyPr>
          <a:lstStyle/>
          <a:p>
            <a:pPr marL="171450" indent="-171450" defTabSz="457200" fontAlgn="auto">
              <a:spcBef>
                <a:spcPts val="0"/>
              </a:spcBef>
              <a:spcAft>
                <a:spcPts val="0"/>
              </a:spcAft>
              <a:buFont typeface="Arial"/>
              <a:buChar char="•"/>
              <a:defRPr/>
            </a:pPr>
            <a:r>
              <a:rPr lang="zh-CN" altLang="en-US" sz="1400" dirty="0">
                <a:solidFill>
                  <a:prstClr val="black"/>
                </a:solidFill>
                <a:latin typeface="微软雅黑" panose="020B0503020204020204" pitchFamily="34" charset="-122"/>
                <a:ea typeface="微软雅黑" panose="020B0503020204020204" pitchFamily="34" charset="-122"/>
              </a:rPr>
              <a:t>有创意想法</a:t>
            </a:r>
          </a:p>
          <a:p>
            <a:pPr marL="171450" indent="-171450" defTabSz="457200" fontAlgn="auto">
              <a:spcBef>
                <a:spcPts val="0"/>
              </a:spcBef>
              <a:spcAft>
                <a:spcPts val="0"/>
              </a:spcAft>
              <a:buFont typeface="Arial"/>
              <a:buChar char="•"/>
              <a:defRPr/>
            </a:pPr>
            <a:r>
              <a:rPr lang="zh-CN" altLang="en-US" sz="1400" dirty="0">
                <a:solidFill>
                  <a:prstClr val="black"/>
                </a:solidFill>
                <a:latin typeface="微软雅黑" panose="020B0503020204020204" pitchFamily="34" charset="-122"/>
                <a:ea typeface="微软雅黑" panose="020B0503020204020204" pitchFamily="34" charset="-122"/>
              </a:rPr>
              <a:t>希望做出产品</a:t>
            </a:r>
            <a:endParaRPr lang="en-US" altLang="zh-CN" sz="1400" dirty="0">
              <a:solidFill>
                <a:prstClr val="black"/>
              </a:solidFill>
              <a:latin typeface="微软雅黑" panose="020B0503020204020204" pitchFamily="34" charset="-122"/>
              <a:ea typeface="微软雅黑" panose="020B0503020204020204" pitchFamily="34" charset="-122"/>
            </a:endParaRPr>
          </a:p>
          <a:p>
            <a:pPr marL="171450" indent="-171450" defTabSz="457200" fontAlgn="auto">
              <a:spcBef>
                <a:spcPts val="0"/>
              </a:spcBef>
              <a:spcAft>
                <a:spcPts val="0"/>
              </a:spcAft>
              <a:buFont typeface="Arial"/>
              <a:buChar char="•"/>
              <a:defRPr/>
            </a:pPr>
            <a:r>
              <a:rPr lang="zh-CN" altLang="en-US" sz="1400" dirty="0">
                <a:solidFill>
                  <a:prstClr val="black"/>
                </a:solidFill>
                <a:latin typeface="微软雅黑" panose="020B0503020204020204" pitchFamily="34" charset="-122"/>
                <a:ea typeface="微软雅黑" panose="020B0503020204020204" pitchFamily="34" charset="-122"/>
              </a:rPr>
              <a:t>希望获得指导</a:t>
            </a:r>
            <a:endParaRPr lang="en-US" altLang="zh-CN" sz="1400" dirty="0">
              <a:solidFill>
                <a:prstClr val="black"/>
              </a:solidFill>
              <a:latin typeface="微软雅黑" panose="020B0503020204020204" pitchFamily="34" charset="-122"/>
              <a:ea typeface="微软雅黑" panose="020B0503020204020204" pitchFamily="34" charset="-122"/>
            </a:endParaRPr>
          </a:p>
          <a:p>
            <a:pPr defTabSz="457200" fontAlgn="auto">
              <a:spcBef>
                <a:spcPts val="0"/>
              </a:spcBef>
              <a:spcAft>
                <a:spcPts val="0"/>
              </a:spcAft>
              <a:defRPr/>
            </a:pP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pic>
        <p:nvPicPr>
          <p:cNvPr id="92164" name="Picture 12"/>
          <p:cNvPicPr>
            <a:picLocks noChangeAspect="1"/>
          </p:cNvPicPr>
          <p:nvPr/>
        </p:nvPicPr>
        <p:blipFill>
          <a:blip r:embed="rId3"/>
          <a:srcRect/>
          <a:stretch>
            <a:fillRect/>
          </a:stretch>
        </p:blipFill>
        <p:spPr bwMode="auto">
          <a:xfrm>
            <a:off x="4140200" y="1189038"/>
            <a:ext cx="615950" cy="1062037"/>
          </a:xfrm>
          <a:prstGeom prst="rect">
            <a:avLst/>
          </a:prstGeom>
          <a:noFill/>
          <a:ln w="9525">
            <a:noFill/>
            <a:miter lim="800000"/>
            <a:headEnd/>
            <a:tailEnd/>
          </a:ln>
        </p:spPr>
      </p:pic>
      <p:sp>
        <p:nvSpPr>
          <p:cNvPr id="3" name="Title 2"/>
          <p:cNvSpPr>
            <a:spLocks noGrp="1"/>
          </p:cNvSpPr>
          <p:nvPr>
            <p:ph type="title"/>
          </p:nvPr>
        </p:nvSpPr>
        <p:spPr/>
        <p:txBody>
          <a:bodyPr/>
          <a:lstStyle/>
          <a:p>
            <a:pPr>
              <a:defRPr/>
            </a:pPr>
            <a:r>
              <a:rPr lang="zh-CN" altLang="en-US" kern="1200" dirty="0">
                <a:solidFill>
                  <a:srgbClr val="7030A0"/>
                </a:solidFill>
                <a:latin typeface="微软雅黑" pitchFamily="34" charset="-122"/>
                <a:ea typeface="微软雅黑" pitchFamily="34" charset="-122"/>
                <a:cs typeface="+mn-cs"/>
              </a:rPr>
              <a:t>创客空间旅程图</a:t>
            </a:r>
            <a:r>
              <a:rPr lang="en-US" altLang="zh-CN" kern="1200" dirty="0">
                <a:solidFill>
                  <a:srgbClr val="7030A0"/>
                </a:solidFill>
                <a:latin typeface="微软雅黑" pitchFamily="34" charset="-122"/>
                <a:ea typeface="微软雅黑" pitchFamily="34" charset="-122"/>
                <a:cs typeface="+mn-cs"/>
              </a:rPr>
              <a:t>——</a:t>
            </a:r>
            <a:r>
              <a:rPr lang="zh-CN" altLang="en-US" kern="1200" dirty="0">
                <a:solidFill>
                  <a:srgbClr val="7030A0"/>
                </a:solidFill>
                <a:latin typeface="微软雅黑" pitchFamily="34" charset="-122"/>
                <a:ea typeface="微软雅黑" pitchFamily="34" charset="-122"/>
                <a:cs typeface="+mn-cs"/>
              </a:rPr>
              <a:t>大三本科生视角</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idx="4294967295"/>
          </p:nvPr>
        </p:nvSpPr>
        <p:spPr>
          <a:xfrm>
            <a:off x="1403350" y="2492375"/>
            <a:ext cx="6337300" cy="966788"/>
          </a:xfrm>
        </p:spPr>
        <p:txBody>
          <a:bodyPr/>
          <a:lstStyle/>
          <a:p>
            <a:pPr algn="ctr"/>
            <a:r>
              <a:rPr lang="zh-CN" altLang="en-US" sz="4400" b="1" smtClean="0">
                <a:solidFill>
                  <a:srgbClr val="002060"/>
                </a:solidFill>
                <a:latin typeface="微软雅黑" pitchFamily="34" charset="-122"/>
                <a:ea typeface="微软雅黑" pitchFamily="34" charset="-122"/>
              </a:rPr>
              <a:t>四、空间运行机制</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图片 15"/>
          <p:cNvPicPr>
            <a:picLocks noChangeAspect="1"/>
          </p:cNvPicPr>
          <p:nvPr/>
        </p:nvPicPr>
        <p:blipFill>
          <a:blip r:embed="rId2"/>
          <a:srcRect/>
          <a:stretch>
            <a:fillRect/>
          </a:stretch>
        </p:blipFill>
        <p:spPr bwMode="auto">
          <a:xfrm>
            <a:off x="395288" y="1125538"/>
            <a:ext cx="8081962" cy="5070475"/>
          </a:xfrm>
          <a:prstGeom prst="rect">
            <a:avLst/>
          </a:prstGeom>
          <a:noFill/>
          <a:ln w="9525">
            <a:noFill/>
            <a:miter lim="800000"/>
            <a:headEnd/>
            <a:tailEnd/>
          </a:ln>
        </p:spPr>
      </p:pic>
      <p:sp>
        <p:nvSpPr>
          <p:cNvPr id="11" name="椭圆 10"/>
          <p:cNvSpPr/>
          <p:nvPr/>
        </p:nvSpPr>
        <p:spPr bwMode="auto">
          <a:xfrm>
            <a:off x="7011988" y="5405438"/>
            <a:ext cx="1484312" cy="768350"/>
          </a:xfrm>
          <a:prstGeom prst="ellipse">
            <a:avLst/>
          </a:prstGeom>
          <a:solidFill>
            <a:schemeClr val="bg1"/>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10" name="标题 1"/>
          <p:cNvSpPr txBox="1">
            <a:spLocks/>
          </p:cNvSpPr>
          <p:nvPr/>
        </p:nvSpPr>
        <p:spPr>
          <a:xfrm>
            <a:off x="1619250" y="306388"/>
            <a:ext cx="5905500" cy="719137"/>
          </a:xfrm>
          <a:prstGeom prst="rect">
            <a:avLst/>
          </a:prstGeom>
        </p:spPr>
        <p:txBody>
          <a:bodyPr>
            <a:normAutofit/>
          </a:bodyPr>
          <a:lstStyle/>
          <a:p>
            <a:pPr algn="ctr" defTabSz="457200" fontAlgn="auto">
              <a:spcAft>
                <a:spcPts val="0"/>
              </a:spcAft>
              <a:defRPr/>
            </a:pPr>
            <a:endParaRPr lang="zh-CN" altLang="en-US" sz="3200" b="1" spc="600" dirty="0">
              <a:solidFill>
                <a:srgbClr val="4F81BD">
                  <a:lumMod val="75000"/>
                </a:srgbClr>
              </a:solidFill>
              <a:latin typeface="Arial" panose="020B0604020202020204" pitchFamily="34" charset="0"/>
              <a:ea typeface="微软雅黑" pitchFamily="34" charset="-122"/>
            </a:endParaRPr>
          </a:p>
        </p:txBody>
      </p:sp>
      <p:sp>
        <p:nvSpPr>
          <p:cNvPr id="2" name="椭圆 1"/>
          <p:cNvSpPr/>
          <p:nvPr/>
        </p:nvSpPr>
        <p:spPr bwMode="auto">
          <a:xfrm>
            <a:off x="5116513" y="4171950"/>
            <a:ext cx="955675" cy="677863"/>
          </a:xfrm>
          <a:prstGeom prst="ellipse">
            <a:avLst/>
          </a:prstGeom>
          <a:solidFill>
            <a:srgbClr val="607C88"/>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4213" name="文本框 2"/>
          <p:cNvSpPr txBox="1">
            <a:spLocks noChangeArrowheads="1"/>
          </p:cNvSpPr>
          <p:nvPr/>
        </p:nvSpPr>
        <p:spPr bwMode="auto">
          <a:xfrm>
            <a:off x="5116513" y="4171950"/>
            <a:ext cx="1057275" cy="519113"/>
          </a:xfrm>
          <a:prstGeom prst="rect">
            <a:avLst/>
          </a:prstGeom>
          <a:noFill/>
          <a:ln w="9525">
            <a:noFill/>
            <a:miter lim="800000"/>
            <a:headEnd/>
            <a:tailEnd/>
          </a:ln>
        </p:spPr>
        <p:txBody>
          <a:bodyPr>
            <a:spAutoFit/>
          </a:bodyPr>
          <a:lstStyle/>
          <a:p>
            <a:pPr defTabSz="457200"/>
            <a:r>
              <a:rPr lang="zh-CN" altLang="en-US" sz="2800">
                <a:solidFill>
                  <a:srgbClr val="000000"/>
                </a:solidFill>
                <a:latin typeface="微软雅黑" pitchFamily="34" charset="-122"/>
                <a:ea typeface="微软雅黑" pitchFamily="34" charset="-122"/>
              </a:rPr>
              <a:t>活动</a:t>
            </a:r>
          </a:p>
        </p:txBody>
      </p:sp>
      <p:sp>
        <p:nvSpPr>
          <p:cNvPr id="7" name="椭圆 6"/>
          <p:cNvSpPr/>
          <p:nvPr/>
        </p:nvSpPr>
        <p:spPr bwMode="auto">
          <a:xfrm>
            <a:off x="3000375" y="4100513"/>
            <a:ext cx="800100" cy="749300"/>
          </a:xfrm>
          <a:prstGeom prst="ellipse">
            <a:avLst/>
          </a:prstGeom>
          <a:solidFill>
            <a:srgbClr val="D2DC23"/>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94215" name="文本框 7"/>
          <p:cNvSpPr txBox="1">
            <a:spLocks noChangeArrowheads="1"/>
          </p:cNvSpPr>
          <p:nvPr/>
        </p:nvSpPr>
        <p:spPr bwMode="auto">
          <a:xfrm>
            <a:off x="2906713" y="4171950"/>
            <a:ext cx="1058862" cy="519113"/>
          </a:xfrm>
          <a:prstGeom prst="rect">
            <a:avLst/>
          </a:prstGeom>
          <a:noFill/>
          <a:ln w="9525">
            <a:noFill/>
            <a:miter lim="800000"/>
            <a:headEnd/>
            <a:tailEnd/>
          </a:ln>
        </p:spPr>
        <p:txBody>
          <a:bodyPr>
            <a:spAutoFit/>
          </a:bodyPr>
          <a:lstStyle/>
          <a:p>
            <a:pPr defTabSz="457200"/>
            <a:r>
              <a:rPr lang="zh-CN" altLang="en-US" sz="2800">
                <a:solidFill>
                  <a:srgbClr val="000000"/>
                </a:solidFill>
                <a:latin typeface="微软雅黑" pitchFamily="34" charset="-122"/>
                <a:ea typeface="微软雅黑" pitchFamily="34" charset="-122"/>
              </a:rPr>
              <a:t>主体</a:t>
            </a:r>
          </a:p>
        </p:txBody>
      </p:sp>
      <p:sp>
        <p:nvSpPr>
          <p:cNvPr id="94216" name="文本框 8"/>
          <p:cNvSpPr txBox="1">
            <a:spLocks noChangeArrowheads="1"/>
          </p:cNvSpPr>
          <p:nvPr/>
        </p:nvSpPr>
        <p:spPr bwMode="auto">
          <a:xfrm>
            <a:off x="6513513" y="3267075"/>
            <a:ext cx="1100137" cy="336550"/>
          </a:xfrm>
          <a:prstGeom prst="rect">
            <a:avLst/>
          </a:prstGeom>
          <a:solidFill>
            <a:schemeClr val="bg1"/>
          </a:solidFill>
          <a:ln w="9525">
            <a:noFill/>
            <a:miter lim="800000"/>
            <a:headEnd/>
            <a:tailEnd/>
          </a:ln>
        </p:spPr>
        <p:txBody>
          <a:bodyPr>
            <a:spAutoFit/>
          </a:bodyPr>
          <a:lstStyle/>
          <a:p>
            <a:pPr defTabSz="457200"/>
            <a:r>
              <a:rPr lang="zh-CN" altLang="en-US" sz="1600">
                <a:solidFill>
                  <a:srgbClr val="595959"/>
                </a:solidFill>
                <a:latin typeface="黑体" pitchFamily="49" charset="-122"/>
                <a:ea typeface="黑体" pitchFamily="49" charset="-122"/>
              </a:rPr>
              <a:t>创客活动</a:t>
            </a:r>
          </a:p>
        </p:txBody>
      </p:sp>
      <p:sp>
        <p:nvSpPr>
          <p:cNvPr id="94217" name="文本框 19"/>
          <p:cNvSpPr txBox="1">
            <a:spLocks noChangeArrowheads="1"/>
          </p:cNvSpPr>
          <p:nvPr/>
        </p:nvSpPr>
        <p:spPr bwMode="auto">
          <a:xfrm>
            <a:off x="7448550" y="3987800"/>
            <a:ext cx="1098550" cy="338138"/>
          </a:xfrm>
          <a:prstGeom prst="rect">
            <a:avLst/>
          </a:prstGeom>
          <a:solidFill>
            <a:schemeClr val="bg1"/>
          </a:solidFill>
          <a:ln w="9525">
            <a:noFill/>
            <a:miter lim="800000"/>
            <a:headEnd/>
            <a:tailEnd/>
          </a:ln>
        </p:spPr>
        <p:txBody>
          <a:bodyPr>
            <a:spAutoFit/>
          </a:bodyPr>
          <a:lstStyle/>
          <a:p>
            <a:pPr defTabSz="457200"/>
            <a:r>
              <a:rPr lang="zh-CN" altLang="en-US" sz="1600">
                <a:solidFill>
                  <a:srgbClr val="595959"/>
                </a:solidFill>
                <a:latin typeface="黑体" pitchFamily="49" charset="-122"/>
                <a:ea typeface="黑体" pitchFamily="49" charset="-122"/>
              </a:rPr>
              <a:t>创客课程</a:t>
            </a:r>
          </a:p>
        </p:txBody>
      </p:sp>
      <p:sp>
        <p:nvSpPr>
          <p:cNvPr id="94218" name="文本框 20"/>
          <p:cNvSpPr txBox="1">
            <a:spLocks noChangeArrowheads="1"/>
          </p:cNvSpPr>
          <p:nvPr/>
        </p:nvSpPr>
        <p:spPr bwMode="auto">
          <a:xfrm>
            <a:off x="6981825" y="5527675"/>
            <a:ext cx="1660525" cy="338138"/>
          </a:xfrm>
          <a:prstGeom prst="rect">
            <a:avLst/>
          </a:prstGeom>
          <a:solidFill>
            <a:schemeClr val="bg1"/>
          </a:solidFill>
          <a:ln w="9525">
            <a:noFill/>
            <a:miter lim="800000"/>
            <a:headEnd/>
            <a:tailEnd/>
          </a:ln>
        </p:spPr>
        <p:txBody>
          <a:bodyPr>
            <a:spAutoFit/>
          </a:bodyPr>
          <a:lstStyle/>
          <a:p>
            <a:pPr defTabSz="457200"/>
            <a:r>
              <a:rPr lang="zh-CN" altLang="en-US" sz="1600">
                <a:solidFill>
                  <a:srgbClr val="595959"/>
                </a:solidFill>
                <a:latin typeface="黑体" pitchFamily="49" charset="-122"/>
                <a:ea typeface="黑体" pitchFamily="49" charset="-122"/>
              </a:rPr>
              <a:t>创客跨界沙龙</a:t>
            </a:r>
          </a:p>
        </p:txBody>
      </p:sp>
      <p:pic>
        <p:nvPicPr>
          <p:cNvPr id="94219"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94220"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3200">
                <a:solidFill>
                  <a:srgbClr val="7030A0"/>
                </a:solidFill>
                <a:latin typeface="微软雅黑" pitchFamily="34" charset="-122"/>
                <a:ea typeface="微软雅黑" pitchFamily="34" charset="-122"/>
              </a:rPr>
              <a:t>创客交叉融合空间要素</a:t>
            </a:r>
          </a:p>
        </p:txBody>
      </p:sp>
      <p:sp>
        <p:nvSpPr>
          <p:cNvPr id="94221" name="Slide Number Placeholder 2"/>
          <p:cNvSpPr>
            <a:spLocks noGrp="1"/>
          </p:cNvSpPr>
          <p:nvPr>
            <p:ph type="sldNum" sz="quarter" idx="12"/>
          </p:nvPr>
        </p:nvSpPr>
        <p:spPr>
          <a:noFill/>
        </p:spPr>
        <p:txBody>
          <a:bodyPr/>
          <a:lstStyle/>
          <a:p>
            <a:fld id="{C01ED7A1-AA09-4F0E-BE84-50CA711660D4}" type="slidenum">
              <a:rPr lang="en-US" altLang="zh-CN" smtClean="0">
                <a:ea typeface="宋体" charset="-122"/>
              </a:rPr>
              <a:pPr/>
              <a:t>25</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zh-CN" altLang="en-US" sz="3200" smtClean="0">
                <a:solidFill>
                  <a:srgbClr val="7030A0"/>
                </a:solidFill>
                <a:latin typeface="微软雅黑" pitchFamily="34" charset="-122"/>
                <a:ea typeface="微软雅黑" pitchFamily="34" charset="-122"/>
              </a:rPr>
              <a:t>空间运行模式</a:t>
            </a:r>
          </a:p>
        </p:txBody>
      </p:sp>
      <p:sp>
        <p:nvSpPr>
          <p:cNvPr id="95234" name="Slide Number Placeholder 4"/>
          <p:cNvSpPr>
            <a:spLocks noGrp="1"/>
          </p:cNvSpPr>
          <p:nvPr>
            <p:ph type="sldNum" sz="quarter" idx="12"/>
          </p:nvPr>
        </p:nvSpPr>
        <p:spPr>
          <a:noFill/>
        </p:spPr>
        <p:txBody>
          <a:bodyPr/>
          <a:lstStyle/>
          <a:p>
            <a:fld id="{C839FE63-243B-4120-ADD6-139E4CA4DE89}" type="slidenum">
              <a:rPr lang="en-US" altLang="zh-CN" smtClean="0">
                <a:ea typeface="宋体" charset="-122"/>
              </a:rPr>
              <a:pPr/>
              <a:t>26</a:t>
            </a:fld>
            <a:endParaRPr lang="en-US" altLang="zh-CN" smtClean="0">
              <a:ea typeface="宋体" charset="-122"/>
            </a:endParaRPr>
          </a:p>
        </p:txBody>
      </p:sp>
      <p:grpSp>
        <p:nvGrpSpPr>
          <p:cNvPr id="95235" name="Group 68"/>
          <p:cNvGrpSpPr>
            <a:grpSpLocks/>
          </p:cNvGrpSpPr>
          <p:nvPr/>
        </p:nvGrpSpPr>
        <p:grpSpPr bwMode="auto">
          <a:xfrm>
            <a:off x="0" y="1196975"/>
            <a:ext cx="9078913" cy="5095875"/>
            <a:chOff x="-73025" y="977086"/>
            <a:chExt cx="9078913" cy="5096689"/>
          </a:xfrm>
        </p:grpSpPr>
        <p:cxnSp>
          <p:nvCxnSpPr>
            <p:cNvPr id="95236" name="直线连接符 52"/>
            <p:cNvCxnSpPr>
              <a:cxnSpLocks noChangeShapeType="1"/>
            </p:cNvCxnSpPr>
            <p:nvPr/>
          </p:nvCxnSpPr>
          <p:spPr bwMode="auto">
            <a:xfrm>
              <a:off x="6686550" y="3933825"/>
              <a:ext cx="0" cy="436563"/>
            </a:xfrm>
            <a:prstGeom prst="line">
              <a:avLst/>
            </a:prstGeom>
            <a:noFill/>
            <a:ln w="25400" algn="ctr">
              <a:solidFill>
                <a:srgbClr val="4F81BD"/>
              </a:solidFill>
              <a:round/>
              <a:headEnd/>
              <a:tailEnd/>
            </a:ln>
          </p:spPr>
        </p:cxnSp>
        <p:cxnSp>
          <p:nvCxnSpPr>
            <p:cNvPr id="95237" name="直线连接符 50"/>
            <p:cNvCxnSpPr>
              <a:cxnSpLocks noChangeShapeType="1"/>
            </p:cNvCxnSpPr>
            <p:nvPr/>
          </p:nvCxnSpPr>
          <p:spPr bwMode="auto">
            <a:xfrm>
              <a:off x="1201738" y="3933825"/>
              <a:ext cx="0" cy="436563"/>
            </a:xfrm>
            <a:prstGeom prst="line">
              <a:avLst/>
            </a:prstGeom>
            <a:noFill/>
            <a:ln w="25400" algn="ctr">
              <a:solidFill>
                <a:srgbClr val="4F81BD"/>
              </a:solidFill>
              <a:round/>
              <a:headEnd/>
              <a:tailEnd/>
            </a:ln>
          </p:spPr>
        </p:cxnSp>
        <p:cxnSp>
          <p:nvCxnSpPr>
            <p:cNvPr id="95238" name="直线连接符 43"/>
            <p:cNvCxnSpPr>
              <a:cxnSpLocks noChangeShapeType="1"/>
            </p:cNvCxnSpPr>
            <p:nvPr/>
          </p:nvCxnSpPr>
          <p:spPr bwMode="auto">
            <a:xfrm>
              <a:off x="1714500" y="4505325"/>
              <a:ext cx="4448175" cy="0"/>
            </a:xfrm>
            <a:prstGeom prst="line">
              <a:avLst/>
            </a:prstGeom>
            <a:noFill/>
            <a:ln w="25400" algn="ctr">
              <a:solidFill>
                <a:srgbClr val="4F81BD"/>
              </a:solidFill>
              <a:round/>
              <a:headEnd/>
              <a:tailEnd/>
            </a:ln>
          </p:spPr>
        </p:cxnSp>
        <p:cxnSp>
          <p:nvCxnSpPr>
            <p:cNvPr id="95239" name="直线连接符 41"/>
            <p:cNvCxnSpPr>
              <a:cxnSpLocks noChangeShapeType="1"/>
            </p:cNvCxnSpPr>
            <p:nvPr/>
          </p:nvCxnSpPr>
          <p:spPr bwMode="auto">
            <a:xfrm>
              <a:off x="1714500" y="3800475"/>
              <a:ext cx="4448175" cy="0"/>
            </a:xfrm>
            <a:prstGeom prst="line">
              <a:avLst/>
            </a:prstGeom>
            <a:noFill/>
            <a:ln w="25400" algn="ctr">
              <a:solidFill>
                <a:srgbClr val="4F81BD"/>
              </a:solidFill>
              <a:round/>
              <a:headEnd/>
              <a:tailEnd/>
            </a:ln>
          </p:spPr>
        </p:cxnSp>
        <p:sp>
          <p:nvSpPr>
            <p:cNvPr id="74" name="Parallelogram 73"/>
            <p:cNvSpPr/>
            <p:nvPr/>
          </p:nvSpPr>
          <p:spPr>
            <a:xfrm>
              <a:off x="1857375" y="1515335"/>
              <a:ext cx="4478338" cy="1649675"/>
            </a:xfrm>
            <a:prstGeom prst="parallelogram">
              <a:avLst>
                <a:gd name="adj" fmla="val 60180"/>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sz="2400" kern="0" dirty="0">
                  <a:solidFill>
                    <a:prstClr val="white"/>
                  </a:solidFill>
                  <a:latin typeface="微软雅黑" panose="020B0503020204020204" pitchFamily="34" charset="-122"/>
                  <a:ea typeface="微软雅黑" panose="020B0503020204020204" pitchFamily="34" charset="-122"/>
                </a:rPr>
                <a:t>创客空间</a:t>
              </a:r>
              <a:endParaRPr kumimoji="1" lang="en-US" altLang="zh-CN" sz="2400"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sz="1600" kern="0" dirty="0">
                  <a:solidFill>
                    <a:prstClr val="white"/>
                  </a:solidFill>
                  <a:latin typeface="微软雅黑" panose="020B0503020204020204" pitchFamily="34" charset="-122"/>
                  <a:ea typeface="微软雅黑" panose="020B0503020204020204" pitchFamily="34" charset="-122"/>
                </a:rPr>
                <a:t>开放展示</a:t>
              </a:r>
              <a:endParaRPr kumimoji="1" lang="en-US" altLang="zh-CN" sz="1600"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sz="1600" kern="0" dirty="0">
                  <a:solidFill>
                    <a:prstClr val="white"/>
                  </a:solidFill>
                  <a:latin typeface="微软雅黑" panose="020B0503020204020204" pitchFamily="34" charset="-122"/>
                  <a:ea typeface="微软雅黑" panose="020B0503020204020204" pitchFamily="34" charset="-122"/>
                </a:rPr>
                <a:t>网络课程</a:t>
              </a:r>
              <a:endParaRPr kumimoji="1" lang="en-US" altLang="zh-CN" sz="1600"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sz="1600" kern="0" dirty="0">
                  <a:solidFill>
                    <a:prstClr val="white"/>
                  </a:solidFill>
                  <a:latin typeface="微软雅黑" panose="020B0503020204020204" pitchFamily="34" charset="-122"/>
                  <a:ea typeface="微软雅黑" panose="020B0503020204020204" pitchFamily="34" charset="-122"/>
                </a:rPr>
                <a:t>创客教育</a:t>
              </a:r>
              <a:endParaRPr kumimoji="1" lang="en-US" altLang="zh-CN" sz="1600"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sz="1600" kern="0" dirty="0">
                  <a:solidFill>
                    <a:prstClr val="white"/>
                  </a:solidFill>
                  <a:latin typeface="微软雅黑" panose="020B0503020204020204" pitchFamily="34" charset="-122"/>
                  <a:ea typeface="微软雅黑" panose="020B0503020204020204" pitchFamily="34" charset="-122"/>
                </a:rPr>
                <a:t>创客活动</a:t>
              </a:r>
              <a:endParaRPr kumimoji="1" lang="en-US" altLang="zh-CN" sz="1600"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sz="1600" kern="0" dirty="0">
                  <a:solidFill>
                    <a:prstClr val="white"/>
                  </a:solidFill>
                  <a:latin typeface="微软雅黑" panose="020B0503020204020204" pitchFamily="34" charset="-122"/>
                  <a:ea typeface="微软雅黑" panose="020B0503020204020204" pitchFamily="34" charset="-122"/>
                </a:rPr>
                <a:t>创客竞赛</a:t>
              </a:r>
            </a:p>
          </p:txBody>
        </p:sp>
        <p:sp>
          <p:nvSpPr>
            <p:cNvPr id="75" name="Parallelogram 74"/>
            <p:cNvSpPr/>
            <p:nvPr/>
          </p:nvSpPr>
          <p:spPr>
            <a:xfrm>
              <a:off x="250825" y="5227503"/>
              <a:ext cx="8607425" cy="846272"/>
            </a:xfrm>
            <a:prstGeom prst="parallelogram">
              <a:avLst>
                <a:gd name="adj" fmla="val 60180"/>
              </a:avLst>
            </a:prstGeom>
            <a:solidFill>
              <a:srgbClr val="4F81BD"/>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kern="0" dirty="0">
                  <a:solidFill>
                    <a:prstClr val="white"/>
                  </a:solidFill>
                  <a:latin typeface="微软雅黑" panose="020B0503020204020204" pitchFamily="34" charset="-122"/>
                  <a:ea typeface="微软雅黑" panose="020B0503020204020204" pitchFamily="34" charset="-122"/>
                </a:rPr>
                <a:t>基础工业训练</a:t>
              </a:r>
              <a:endParaRPr kumimoji="1" lang="en-US" altLang="zh-CN"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sz="1400" kern="0" dirty="0">
                  <a:solidFill>
                    <a:prstClr val="white"/>
                  </a:solidFill>
                  <a:latin typeface="微软雅黑" panose="020B0503020204020204" pitchFamily="34" charset="-122"/>
                  <a:ea typeface="微软雅黑" panose="020B0503020204020204" pitchFamily="34" charset="-122"/>
                </a:rPr>
                <a:t>特种制造</a:t>
              </a:r>
              <a:r>
                <a:rPr kumimoji="1" lang="en-US" altLang="zh-CN" sz="1400" kern="0" dirty="0">
                  <a:solidFill>
                    <a:prstClr val="white"/>
                  </a:solidFill>
                  <a:latin typeface="微软雅黑" panose="020B0503020204020204" pitchFamily="34" charset="-122"/>
                  <a:ea typeface="微软雅黑" panose="020B0503020204020204" pitchFamily="34" charset="-122"/>
                </a:rPr>
                <a:t>		</a:t>
              </a:r>
              <a:r>
                <a:rPr kumimoji="1" lang="zh-CN" altLang="en-US" sz="1400" kern="0" dirty="0">
                  <a:solidFill>
                    <a:prstClr val="white"/>
                  </a:solidFill>
                  <a:latin typeface="微软雅黑" panose="020B0503020204020204" pitchFamily="34" charset="-122"/>
                  <a:ea typeface="微软雅黑" panose="020B0503020204020204" pitchFamily="34" charset="-122"/>
                </a:rPr>
                <a:t>先进生产系统</a:t>
              </a:r>
              <a:r>
                <a:rPr kumimoji="1" lang="en-US" altLang="zh-CN" sz="1400" kern="0" dirty="0">
                  <a:solidFill>
                    <a:prstClr val="white"/>
                  </a:solidFill>
                  <a:latin typeface="微软雅黑" panose="020B0503020204020204" pitchFamily="34" charset="-122"/>
                  <a:ea typeface="微软雅黑" panose="020B0503020204020204" pitchFamily="34" charset="-122"/>
                </a:rPr>
                <a:t>		</a:t>
              </a:r>
              <a:r>
                <a:rPr kumimoji="1" lang="zh-CN" altLang="en-US" sz="1400" kern="0" dirty="0">
                  <a:solidFill>
                    <a:prstClr val="white"/>
                  </a:solidFill>
                  <a:latin typeface="微软雅黑" panose="020B0503020204020204" pitchFamily="34" charset="-122"/>
                  <a:ea typeface="微软雅黑" panose="020B0503020204020204" pitchFamily="34" charset="-122"/>
                </a:rPr>
                <a:t>先进制造体验</a:t>
              </a:r>
              <a:endParaRPr kumimoji="1"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76" name="Parallelogram 75"/>
            <p:cNvSpPr/>
            <p:nvPr/>
          </p:nvSpPr>
          <p:spPr>
            <a:xfrm>
              <a:off x="5453063" y="1515335"/>
              <a:ext cx="2116137" cy="1659202"/>
            </a:xfrm>
            <a:prstGeom prst="parallelogram">
              <a:avLst>
                <a:gd name="adj" fmla="val 60180"/>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kern="0" dirty="0">
                  <a:solidFill>
                    <a:prstClr val="white"/>
                  </a:solidFill>
                  <a:latin typeface="微软雅黑" panose="020B0503020204020204" pitchFamily="34" charset="-122"/>
                  <a:ea typeface="微软雅黑" panose="020B0503020204020204" pitchFamily="34" charset="-122"/>
                </a:rPr>
                <a:t>开放</a:t>
              </a:r>
              <a:endParaRPr kumimoji="1" lang="en-US" altLang="zh-CN"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kern="0" dirty="0">
                  <a:solidFill>
                    <a:prstClr val="white"/>
                  </a:solidFill>
                  <a:latin typeface="微软雅黑" panose="020B0503020204020204" pitchFamily="34" charset="-122"/>
                  <a:ea typeface="微软雅黑" panose="020B0503020204020204" pitchFamily="34" charset="-122"/>
                </a:rPr>
                <a:t>社团</a:t>
              </a:r>
            </a:p>
          </p:txBody>
        </p:sp>
        <p:sp>
          <p:nvSpPr>
            <p:cNvPr id="77" name="Parallelogram 76"/>
            <p:cNvSpPr/>
            <p:nvPr/>
          </p:nvSpPr>
          <p:spPr>
            <a:xfrm>
              <a:off x="623888" y="1515335"/>
              <a:ext cx="2073275" cy="1659202"/>
            </a:xfrm>
            <a:prstGeom prst="parallelogram">
              <a:avLst>
                <a:gd name="adj" fmla="val 60180"/>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kern="0" dirty="0">
                  <a:solidFill>
                    <a:prstClr val="white"/>
                  </a:solidFill>
                  <a:latin typeface="微软雅黑" panose="020B0503020204020204" pitchFamily="34" charset="-122"/>
                  <a:ea typeface="微软雅黑" panose="020B0503020204020204" pitchFamily="34" charset="-122"/>
                </a:rPr>
                <a:t>开放</a:t>
              </a:r>
              <a:endParaRPr kumimoji="1" lang="en-US" altLang="zh-CN" kern="0" dirty="0">
                <a:solidFill>
                  <a:prstClr val="white"/>
                </a:solidFill>
                <a:latin typeface="微软雅黑" panose="020B0503020204020204" pitchFamily="34" charset="-122"/>
                <a:ea typeface="微软雅黑" panose="020B0503020204020204" pitchFamily="34" charset="-122"/>
              </a:endParaRPr>
            </a:p>
            <a:p>
              <a:pPr algn="ctr" defTabSz="457200" fontAlgn="auto">
                <a:spcBef>
                  <a:spcPts val="0"/>
                </a:spcBef>
                <a:spcAft>
                  <a:spcPts val="0"/>
                </a:spcAft>
                <a:defRPr/>
              </a:pPr>
              <a:r>
                <a:rPr kumimoji="1" lang="zh-CN" altLang="en-US" kern="0" dirty="0">
                  <a:solidFill>
                    <a:prstClr val="white"/>
                  </a:solidFill>
                  <a:latin typeface="微软雅黑" panose="020B0503020204020204" pitchFamily="34" charset="-122"/>
                  <a:ea typeface="微软雅黑" panose="020B0503020204020204" pitchFamily="34" charset="-122"/>
                </a:rPr>
                <a:t>社团</a:t>
              </a:r>
            </a:p>
          </p:txBody>
        </p:sp>
        <p:cxnSp>
          <p:nvCxnSpPr>
            <p:cNvPr id="95244" name="肘形连接符 3"/>
            <p:cNvCxnSpPr>
              <a:cxnSpLocks noChangeShapeType="1"/>
              <a:stCxn id="77" idx="5"/>
              <a:endCxn id="91" idx="5"/>
            </p:cNvCxnSpPr>
            <p:nvPr/>
          </p:nvCxnSpPr>
          <p:spPr bwMode="auto">
            <a:xfrm rot="10800000" flipV="1">
              <a:off x="671513" y="2346325"/>
              <a:ext cx="450850" cy="1436688"/>
            </a:xfrm>
            <a:prstGeom prst="bentConnector3">
              <a:avLst>
                <a:gd name="adj1" fmla="val 184236"/>
              </a:avLst>
            </a:prstGeom>
            <a:noFill/>
            <a:ln w="25400" algn="ctr">
              <a:solidFill>
                <a:srgbClr val="4F81BD"/>
              </a:solidFill>
              <a:prstDash val="sysDash"/>
              <a:miter lim="800000"/>
              <a:headEnd type="arrow" w="med" len="med"/>
              <a:tailEnd/>
            </a:ln>
          </p:spPr>
        </p:cxnSp>
        <p:cxnSp>
          <p:nvCxnSpPr>
            <p:cNvPr id="95245" name="肘形连接符 27"/>
            <p:cNvCxnSpPr>
              <a:cxnSpLocks noChangeShapeType="1"/>
              <a:stCxn id="76" idx="2"/>
              <a:endCxn id="89" idx="2"/>
            </p:cNvCxnSpPr>
            <p:nvPr/>
          </p:nvCxnSpPr>
          <p:spPr bwMode="auto">
            <a:xfrm>
              <a:off x="7070725" y="2346325"/>
              <a:ext cx="115888" cy="1436688"/>
            </a:xfrm>
            <a:prstGeom prst="bentConnector3">
              <a:avLst>
                <a:gd name="adj1" fmla="val 624361"/>
              </a:avLst>
            </a:prstGeom>
            <a:noFill/>
            <a:ln w="25400" algn="ctr">
              <a:solidFill>
                <a:srgbClr val="F79646"/>
              </a:solidFill>
              <a:prstDash val="sysDash"/>
              <a:miter lim="800000"/>
              <a:headEnd/>
              <a:tailEnd type="arrow" w="med" len="med"/>
            </a:ln>
          </p:spPr>
        </p:cxnSp>
        <p:cxnSp>
          <p:nvCxnSpPr>
            <p:cNvPr id="95246" name="直线箭头连接符 11"/>
            <p:cNvCxnSpPr>
              <a:cxnSpLocks noChangeShapeType="1"/>
            </p:cNvCxnSpPr>
            <p:nvPr/>
          </p:nvCxnSpPr>
          <p:spPr bwMode="auto">
            <a:xfrm flipV="1">
              <a:off x="6335713" y="4816475"/>
              <a:ext cx="0" cy="381000"/>
            </a:xfrm>
            <a:prstGeom prst="straightConnector1">
              <a:avLst/>
            </a:prstGeom>
            <a:noFill/>
            <a:ln w="25400" algn="ctr">
              <a:solidFill>
                <a:srgbClr val="F79646"/>
              </a:solidFill>
              <a:prstDash val="sysDash"/>
              <a:round/>
              <a:headEnd type="arrow" w="med" len="med"/>
              <a:tailEnd/>
            </a:ln>
          </p:spPr>
        </p:cxnSp>
        <p:cxnSp>
          <p:nvCxnSpPr>
            <p:cNvPr id="95247" name="直线箭头连接符 31"/>
            <p:cNvCxnSpPr>
              <a:cxnSpLocks noChangeShapeType="1"/>
            </p:cNvCxnSpPr>
            <p:nvPr/>
          </p:nvCxnSpPr>
          <p:spPr bwMode="auto">
            <a:xfrm>
              <a:off x="1243013" y="4816475"/>
              <a:ext cx="0" cy="381000"/>
            </a:xfrm>
            <a:prstGeom prst="straightConnector1">
              <a:avLst/>
            </a:prstGeom>
            <a:noFill/>
            <a:ln w="25400" algn="ctr">
              <a:solidFill>
                <a:srgbClr val="4F81BD"/>
              </a:solidFill>
              <a:prstDash val="sysDash"/>
              <a:round/>
              <a:headEnd type="arrow" w="med" len="med"/>
              <a:tailEnd/>
            </a:ln>
          </p:spPr>
        </p:cxnSp>
        <p:sp>
          <p:nvSpPr>
            <p:cNvPr id="82" name="文本框 44"/>
            <p:cNvSpPr txBox="1">
              <a:spLocks noChangeArrowheads="1"/>
            </p:cNvSpPr>
            <p:nvPr/>
          </p:nvSpPr>
          <p:spPr bwMode="auto">
            <a:xfrm>
              <a:off x="6869113" y="1667759"/>
              <a:ext cx="793750" cy="274681"/>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产生创意</a:t>
              </a:r>
            </a:p>
          </p:txBody>
        </p:sp>
        <p:sp>
          <p:nvSpPr>
            <p:cNvPr id="83" name="文本框 45"/>
            <p:cNvSpPr txBox="1">
              <a:spLocks noChangeArrowheads="1"/>
            </p:cNvSpPr>
            <p:nvPr/>
          </p:nvSpPr>
          <p:spPr bwMode="auto">
            <a:xfrm>
              <a:off x="6427788" y="4870258"/>
              <a:ext cx="793750" cy="274682"/>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快速制作</a:t>
              </a:r>
            </a:p>
          </p:txBody>
        </p:sp>
        <p:sp>
          <p:nvSpPr>
            <p:cNvPr id="84" name="文本框 46"/>
            <p:cNvSpPr txBox="1">
              <a:spLocks noChangeArrowheads="1"/>
            </p:cNvSpPr>
            <p:nvPr/>
          </p:nvSpPr>
          <p:spPr bwMode="auto">
            <a:xfrm>
              <a:off x="7161213" y="4535242"/>
              <a:ext cx="793750" cy="274681"/>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创意孵化</a:t>
              </a:r>
            </a:p>
          </p:txBody>
        </p:sp>
        <p:sp>
          <p:nvSpPr>
            <p:cNvPr id="85" name="文本框 47"/>
            <p:cNvSpPr txBox="1">
              <a:spLocks noChangeArrowheads="1"/>
            </p:cNvSpPr>
            <p:nvPr/>
          </p:nvSpPr>
          <p:spPr bwMode="auto">
            <a:xfrm>
              <a:off x="298450" y="4870258"/>
              <a:ext cx="793750" cy="274682"/>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产品原型</a:t>
              </a:r>
            </a:p>
          </p:txBody>
        </p:sp>
        <p:sp>
          <p:nvSpPr>
            <p:cNvPr id="86" name="文本框 48"/>
            <p:cNvSpPr txBox="1">
              <a:spLocks noChangeArrowheads="1"/>
            </p:cNvSpPr>
            <p:nvPr/>
          </p:nvSpPr>
          <p:spPr bwMode="auto">
            <a:xfrm>
              <a:off x="-73025" y="4165295"/>
              <a:ext cx="793750" cy="274682"/>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产品迭代</a:t>
              </a:r>
            </a:p>
          </p:txBody>
        </p:sp>
        <p:sp>
          <p:nvSpPr>
            <p:cNvPr id="87" name="文本框 49"/>
            <p:cNvSpPr txBox="1">
              <a:spLocks noChangeArrowheads="1"/>
            </p:cNvSpPr>
            <p:nvPr/>
          </p:nvSpPr>
          <p:spPr bwMode="auto">
            <a:xfrm>
              <a:off x="455613" y="1656645"/>
              <a:ext cx="793750" cy="274682"/>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精益开发</a:t>
              </a:r>
            </a:p>
          </p:txBody>
        </p:sp>
        <p:sp>
          <p:nvSpPr>
            <p:cNvPr id="88" name="文本框 59"/>
            <p:cNvSpPr txBox="1">
              <a:spLocks noChangeArrowheads="1"/>
            </p:cNvSpPr>
            <p:nvPr/>
          </p:nvSpPr>
          <p:spPr bwMode="auto">
            <a:xfrm>
              <a:off x="7910513" y="2609297"/>
              <a:ext cx="793750" cy="822456"/>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导师团队</a:t>
              </a:r>
              <a:endParaRPr kumimoji="1" lang="en-US" altLang="zh-CN" sz="1200" kern="0">
                <a:solidFill>
                  <a:srgbClr val="000000"/>
                </a:solidFill>
                <a:latin typeface="微软雅黑" pitchFamily="34" charset="-122"/>
                <a:ea typeface="微软雅黑" pitchFamily="34" charset="-122"/>
              </a:endParaRPr>
            </a:p>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协调资源</a:t>
              </a:r>
              <a:endParaRPr kumimoji="1" lang="en-US" altLang="zh-CN" sz="1200" kern="0">
                <a:solidFill>
                  <a:srgbClr val="000000"/>
                </a:solidFill>
                <a:latin typeface="微软雅黑" pitchFamily="34" charset="-122"/>
                <a:ea typeface="微软雅黑" pitchFamily="34" charset="-122"/>
              </a:endParaRPr>
            </a:p>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日常培训</a:t>
              </a:r>
              <a:endParaRPr kumimoji="1" lang="en-US" altLang="zh-CN" sz="1200" kern="0">
                <a:solidFill>
                  <a:srgbClr val="000000"/>
                </a:solidFill>
                <a:latin typeface="微软雅黑" pitchFamily="34" charset="-122"/>
                <a:ea typeface="微软雅黑" pitchFamily="34" charset="-122"/>
              </a:endParaRPr>
            </a:p>
            <a:p>
              <a:pPr defTabSz="457200" fontAlgn="auto">
                <a:spcBef>
                  <a:spcPts val="0"/>
                </a:spcBef>
                <a:spcAft>
                  <a:spcPts val="0"/>
                </a:spcAft>
                <a:defRPr/>
              </a:pPr>
              <a:r>
                <a:rPr kumimoji="1" lang="zh-CN" altLang="en-US" sz="1200" kern="0">
                  <a:solidFill>
                    <a:srgbClr val="000000"/>
                  </a:solidFill>
                  <a:latin typeface="微软雅黑" pitchFamily="34" charset="-122"/>
                  <a:ea typeface="微软雅黑" pitchFamily="34" charset="-122"/>
                </a:rPr>
                <a:t>团队指导</a:t>
              </a:r>
              <a:endParaRPr kumimoji="1" lang="en-US" altLang="zh-CN" sz="1200" kern="0">
                <a:solidFill>
                  <a:srgbClr val="000000"/>
                </a:solidFill>
                <a:latin typeface="微软雅黑" pitchFamily="34" charset="-122"/>
                <a:ea typeface="微软雅黑" pitchFamily="34" charset="-122"/>
              </a:endParaRPr>
            </a:p>
          </p:txBody>
        </p:sp>
        <p:sp>
          <p:nvSpPr>
            <p:cNvPr id="89" name="Parallelogram 8"/>
            <p:cNvSpPr/>
            <p:nvPr/>
          </p:nvSpPr>
          <p:spPr>
            <a:xfrm>
              <a:off x="6002338" y="3531782"/>
              <a:ext cx="1335087"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sz="1100" kern="0" dirty="0">
                  <a:solidFill>
                    <a:prstClr val="white"/>
                  </a:solidFill>
                  <a:latin typeface="微软雅黑" panose="020B0503020204020204" pitchFamily="34" charset="-122"/>
                  <a:ea typeface="微软雅黑" panose="020B0503020204020204" pitchFamily="34" charset="-122"/>
                </a:rPr>
                <a:t>情感媒体实验室</a:t>
              </a:r>
            </a:p>
          </p:txBody>
        </p:sp>
        <p:sp>
          <p:nvSpPr>
            <p:cNvPr id="90" name="Parallelogram 13"/>
            <p:cNvSpPr/>
            <p:nvPr/>
          </p:nvSpPr>
          <p:spPr>
            <a:xfrm>
              <a:off x="3262313" y="3531782"/>
              <a:ext cx="1335087"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sz="1100" kern="0" dirty="0">
                  <a:solidFill>
                    <a:prstClr val="white"/>
                  </a:solidFill>
                  <a:latin typeface="微软雅黑" panose="020B0503020204020204" pitchFamily="34" charset="-122"/>
                  <a:ea typeface="微软雅黑" panose="020B0503020204020204" pitchFamily="34" charset="-122"/>
                </a:rPr>
                <a:t>创客教育实验室</a:t>
              </a:r>
            </a:p>
          </p:txBody>
        </p:sp>
        <p:sp>
          <p:nvSpPr>
            <p:cNvPr id="91" name="Parallelogram 14"/>
            <p:cNvSpPr/>
            <p:nvPr/>
          </p:nvSpPr>
          <p:spPr>
            <a:xfrm>
              <a:off x="520700" y="3531782"/>
              <a:ext cx="1336675"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en-US" altLang="zh-CN" sz="1050" kern="0" dirty="0">
                  <a:solidFill>
                    <a:prstClr val="white"/>
                  </a:solidFill>
                  <a:latin typeface="微软雅黑" panose="020B0503020204020204" pitchFamily="34" charset="-122"/>
                  <a:ea typeface="微软雅黑" panose="020B0503020204020204" pitchFamily="34" charset="-122"/>
                </a:rPr>
                <a:t>XLP</a:t>
              </a:r>
              <a:r>
                <a:rPr kumimoji="1" lang="zh-CN" altLang="en-US" sz="1050" kern="0" dirty="0">
                  <a:solidFill>
                    <a:prstClr val="white"/>
                  </a:solidFill>
                  <a:latin typeface="微软雅黑" panose="020B0503020204020204" pitchFamily="34" charset="-122"/>
                  <a:ea typeface="微软雅黑" panose="020B0503020204020204" pitchFamily="34" charset="-122"/>
                </a:rPr>
                <a:t>极限学习实验室</a:t>
              </a:r>
            </a:p>
          </p:txBody>
        </p:sp>
        <p:sp>
          <p:nvSpPr>
            <p:cNvPr id="92" name="Parallelogram 15"/>
            <p:cNvSpPr/>
            <p:nvPr/>
          </p:nvSpPr>
          <p:spPr>
            <a:xfrm>
              <a:off x="1925638" y="3531782"/>
              <a:ext cx="1336675"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sz="1050" kern="0" dirty="0">
                  <a:solidFill>
                    <a:prstClr val="white"/>
                  </a:solidFill>
                  <a:latin typeface="微软雅黑" panose="020B0503020204020204" pitchFamily="34" charset="-122"/>
                  <a:ea typeface="微软雅黑" panose="020B0503020204020204" pitchFamily="34" charset="-122"/>
                </a:rPr>
                <a:t>设计与科技实验室</a:t>
              </a:r>
            </a:p>
          </p:txBody>
        </p:sp>
        <p:sp>
          <p:nvSpPr>
            <p:cNvPr id="93" name="Parallelogram 16"/>
            <p:cNvSpPr/>
            <p:nvPr/>
          </p:nvSpPr>
          <p:spPr>
            <a:xfrm>
              <a:off x="4667250" y="3531782"/>
              <a:ext cx="1335088"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sz="1100" kern="0" dirty="0">
                  <a:solidFill>
                    <a:prstClr val="white"/>
                  </a:solidFill>
                  <a:latin typeface="微软雅黑" panose="020B0503020204020204" pitchFamily="34" charset="-122"/>
                  <a:ea typeface="微软雅黑" panose="020B0503020204020204" pitchFamily="34" charset="-122"/>
                </a:rPr>
                <a:t>机器人实验室</a:t>
              </a:r>
            </a:p>
          </p:txBody>
        </p:sp>
        <p:sp>
          <p:nvSpPr>
            <p:cNvPr id="94" name="Parallelogram 17"/>
            <p:cNvSpPr/>
            <p:nvPr/>
          </p:nvSpPr>
          <p:spPr>
            <a:xfrm>
              <a:off x="6002338" y="4238332"/>
              <a:ext cx="1335087"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en-US" altLang="zh-CN" sz="1200" kern="0" dirty="0">
                  <a:solidFill>
                    <a:prstClr val="white"/>
                  </a:solidFill>
                  <a:latin typeface="微软雅黑" panose="020B0503020204020204" pitchFamily="34" charset="-122"/>
                  <a:ea typeface="微软雅黑" panose="020B0503020204020204" pitchFamily="34" charset="-122"/>
                </a:rPr>
                <a:t>I</a:t>
              </a:r>
              <a:r>
                <a:rPr kumimoji="1" lang="zh-CN" altLang="en-US" sz="1200" kern="0" dirty="0">
                  <a:solidFill>
                    <a:prstClr val="white"/>
                  </a:solidFill>
                  <a:latin typeface="微软雅黑" panose="020B0503020204020204" pitchFamily="34" charset="-122"/>
                  <a:ea typeface="微软雅黑" panose="020B0503020204020204" pitchFamily="34" charset="-122"/>
                </a:rPr>
                <a:t>新实验室</a:t>
              </a:r>
            </a:p>
          </p:txBody>
        </p:sp>
        <p:sp>
          <p:nvSpPr>
            <p:cNvPr id="95" name="Parallelogram 18"/>
            <p:cNvSpPr/>
            <p:nvPr/>
          </p:nvSpPr>
          <p:spPr>
            <a:xfrm>
              <a:off x="3262313" y="4238332"/>
              <a:ext cx="1335087"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en-US" altLang="zh-CN" sz="1400" kern="0" dirty="0">
                  <a:solidFill>
                    <a:prstClr val="white"/>
                  </a:solidFill>
                  <a:latin typeface="微软雅黑" panose="020B0503020204020204" pitchFamily="34" charset="-122"/>
                  <a:ea typeface="微软雅黑" panose="020B0503020204020204" pitchFamily="34" charset="-122"/>
                </a:rPr>
                <a:t>G</a:t>
              </a:r>
              <a:r>
                <a:rPr kumimoji="1" lang="zh-CN" altLang="en-US" sz="1400" kern="0" dirty="0">
                  <a:solidFill>
                    <a:prstClr val="white"/>
                  </a:solidFill>
                  <a:latin typeface="微软雅黑" panose="020B0503020204020204" pitchFamily="34" charset="-122"/>
                  <a:ea typeface="微软雅黑" panose="020B0503020204020204" pitchFamily="34" charset="-122"/>
                </a:rPr>
                <a:t>实验室</a:t>
              </a:r>
            </a:p>
          </p:txBody>
        </p:sp>
        <p:sp>
          <p:nvSpPr>
            <p:cNvPr id="96" name="Parallelogram 19"/>
            <p:cNvSpPr/>
            <p:nvPr/>
          </p:nvSpPr>
          <p:spPr>
            <a:xfrm>
              <a:off x="520700" y="4238332"/>
              <a:ext cx="1336675"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zh-CN" altLang="en-US" sz="1050" kern="0" dirty="0">
                  <a:solidFill>
                    <a:prstClr val="white"/>
                  </a:solidFill>
                  <a:latin typeface="微软雅黑" panose="020B0503020204020204" pitchFamily="34" charset="-122"/>
                  <a:ea typeface="微软雅黑" panose="020B0503020204020204" pitchFamily="34" charset="-122"/>
                </a:rPr>
                <a:t>电子工程创新实验室</a:t>
              </a:r>
            </a:p>
          </p:txBody>
        </p:sp>
        <p:sp>
          <p:nvSpPr>
            <p:cNvPr id="97" name="Parallelogram 20"/>
            <p:cNvSpPr/>
            <p:nvPr/>
          </p:nvSpPr>
          <p:spPr>
            <a:xfrm>
              <a:off x="1925638" y="4238332"/>
              <a:ext cx="1336675"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en-US" altLang="zh-CN" sz="1400" kern="0" dirty="0">
                  <a:solidFill>
                    <a:prstClr val="white"/>
                  </a:solidFill>
                  <a:latin typeface="微软雅黑" panose="020B0503020204020204" pitchFamily="34" charset="-122"/>
                  <a:ea typeface="微软雅黑" panose="020B0503020204020204" pitchFamily="34" charset="-122"/>
                </a:rPr>
                <a:t>F</a:t>
              </a:r>
              <a:r>
                <a:rPr kumimoji="1" lang="zh-CN" altLang="en-US" sz="1400" kern="0" dirty="0">
                  <a:solidFill>
                    <a:prstClr val="white"/>
                  </a:solidFill>
                  <a:latin typeface="微软雅黑" panose="020B0503020204020204" pitchFamily="34" charset="-122"/>
                  <a:ea typeface="微软雅黑" panose="020B0503020204020204" pitchFamily="34" charset="-122"/>
                </a:rPr>
                <a:t>实验室</a:t>
              </a:r>
            </a:p>
          </p:txBody>
        </p:sp>
        <p:sp>
          <p:nvSpPr>
            <p:cNvPr id="98" name="Parallelogram 21"/>
            <p:cNvSpPr/>
            <p:nvPr/>
          </p:nvSpPr>
          <p:spPr>
            <a:xfrm>
              <a:off x="4667250" y="4238332"/>
              <a:ext cx="1335088" cy="501730"/>
            </a:xfrm>
            <a:prstGeom prst="parallelogram">
              <a:avLst>
                <a:gd name="adj" fmla="val 60180"/>
              </a:avLst>
            </a:prstGeom>
            <a:solidFill>
              <a:srgbClr val="4BACC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defTabSz="457200" fontAlgn="auto">
                <a:spcBef>
                  <a:spcPts val="0"/>
                </a:spcBef>
                <a:spcAft>
                  <a:spcPts val="0"/>
                </a:spcAft>
                <a:defRPr/>
              </a:pPr>
              <a:r>
                <a:rPr kumimoji="1" lang="en-US" altLang="zh-CN" sz="1400" kern="0" dirty="0">
                  <a:solidFill>
                    <a:prstClr val="white"/>
                  </a:solidFill>
                  <a:latin typeface="微软雅黑" panose="020B0503020204020204" pitchFamily="34" charset="-122"/>
                  <a:ea typeface="微软雅黑" panose="020B0503020204020204" pitchFamily="34" charset="-122"/>
                </a:rPr>
                <a:t>H</a:t>
              </a:r>
              <a:r>
                <a:rPr kumimoji="1" lang="zh-CN" altLang="en-US" sz="1400" kern="0" dirty="0">
                  <a:solidFill>
                    <a:prstClr val="white"/>
                  </a:solidFill>
                  <a:latin typeface="微软雅黑" panose="020B0503020204020204" pitchFamily="34" charset="-122"/>
                  <a:ea typeface="微软雅黑" panose="020B0503020204020204" pitchFamily="34" charset="-122"/>
                </a:rPr>
                <a:t>实验室</a:t>
              </a:r>
            </a:p>
          </p:txBody>
        </p:sp>
        <p:sp>
          <p:nvSpPr>
            <p:cNvPr id="99" name="矩形 4"/>
            <p:cNvSpPr>
              <a:spLocks noChangeArrowheads="1"/>
            </p:cNvSpPr>
            <p:nvPr/>
          </p:nvSpPr>
          <p:spPr bwMode="auto">
            <a:xfrm>
              <a:off x="1417638" y="977086"/>
              <a:ext cx="5630862" cy="396938"/>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lang="zh-CN" altLang="en-US" sz="2000" b="1" kern="0" dirty="0">
                  <a:solidFill>
                    <a:srgbClr val="000000"/>
                  </a:solidFill>
                  <a:latin typeface="微软雅黑" pitchFamily="34" charset="-122"/>
                  <a:ea typeface="微软雅黑" pitchFamily="34" charset="-122"/>
                </a:rPr>
                <a:t>亮点：</a:t>
              </a:r>
              <a:r>
                <a:rPr lang="en-US" altLang="zh-CN" kern="0" dirty="0">
                  <a:solidFill>
                    <a:srgbClr val="000000"/>
                  </a:solidFill>
                  <a:latin typeface="微软雅黑" pitchFamily="34" charset="-122"/>
                  <a:ea typeface="微软雅黑" pitchFamily="34" charset="-122"/>
                </a:rPr>
                <a:t>1</a:t>
              </a:r>
              <a:r>
                <a:rPr lang="zh-CN" altLang="en-US" kern="0" dirty="0">
                  <a:solidFill>
                    <a:srgbClr val="000000"/>
                  </a:solidFill>
                  <a:latin typeface="微软雅黑" pitchFamily="34" charset="-122"/>
                  <a:ea typeface="微软雅黑" pitchFamily="34" charset="-122"/>
                </a:rPr>
                <a:t>个空间</a:t>
              </a:r>
              <a:r>
                <a:rPr lang="en-US" altLang="zh-CN" kern="0" dirty="0">
                  <a:solidFill>
                    <a:srgbClr val="000000"/>
                  </a:solidFill>
                  <a:latin typeface="微软雅黑" pitchFamily="34" charset="-122"/>
                  <a:ea typeface="微软雅黑" pitchFamily="34" charset="-122"/>
                </a:rPr>
                <a:t>+10</a:t>
              </a:r>
              <a:r>
                <a:rPr lang="zh-CN" altLang="en-US" kern="0" dirty="0">
                  <a:solidFill>
                    <a:srgbClr val="000000"/>
                  </a:solidFill>
                  <a:latin typeface="微软雅黑" pitchFamily="34" charset="-122"/>
                  <a:ea typeface="微软雅黑" pitchFamily="34" charset="-122"/>
                </a:rPr>
                <a:t>个实验室的发展计划（详见下页）</a:t>
              </a:r>
              <a:endParaRPr lang="en-US" altLang="zh-CN" kern="0" dirty="0">
                <a:solidFill>
                  <a:srgbClr val="000000"/>
                </a:solidFill>
                <a:latin typeface="微软雅黑" pitchFamily="34" charset="-122"/>
                <a:ea typeface="微软雅黑" pitchFamily="34" charset="-122"/>
              </a:endParaRPr>
            </a:p>
          </p:txBody>
        </p:sp>
        <p:sp>
          <p:nvSpPr>
            <p:cNvPr id="100" name="矩形 5"/>
            <p:cNvSpPr>
              <a:spLocks noChangeArrowheads="1"/>
            </p:cNvSpPr>
            <p:nvPr/>
          </p:nvSpPr>
          <p:spPr bwMode="auto">
            <a:xfrm>
              <a:off x="7577138" y="1996424"/>
              <a:ext cx="1428750" cy="517608"/>
            </a:xfrm>
            <a:prstGeom prst="rect">
              <a:avLst/>
            </a:prstGeom>
            <a:noFill/>
            <a:ln w="9525">
              <a:noFill/>
              <a:miter lim="800000"/>
              <a:headEnd/>
              <a:tailEnd/>
            </a:ln>
          </p:spPr>
          <p:txBody>
            <a:bodyPr wrap="none">
              <a:spAutoFit/>
            </a:bodyPr>
            <a:lstStyle/>
            <a:p>
              <a:pPr algn="ctr" defTabSz="457200" fontAlgn="auto">
                <a:spcBef>
                  <a:spcPts val="0"/>
                </a:spcBef>
                <a:spcAft>
                  <a:spcPts val="0"/>
                </a:spcAft>
                <a:defRPr/>
              </a:pPr>
              <a:r>
                <a:rPr lang="zh-CN" altLang="en-US" sz="1400" b="1" kern="0">
                  <a:solidFill>
                    <a:srgbClr val="558ED5"/>
                  </a:solidFill>
                  <a:latin typeface="微软雅黑" pitchFamily="34" charset="-122"/>
                  <a:ea typeface="微软雅黑" pitchFamily="34" charset="-122"/>
                </a:rPr>
                <a:t>教学指导委员会</a:t>
              </a:r>
              <a:endParaRPr lang="en-US" altLang="zh-CN" sz="1400" b="1" kern="0">
                <a:solidFill>
                  <a:srgbClr val="558ED5"/>
                </a:solidFill>
                <a:latin typeface="微软雅黑" pitchFamily="34" charset="-122"/>
                <a:ea typeface="微软雅黑" pitchFamily="34" charset="-122"/>
              </a:endParaRPr>
            </a:p>
            <a:p>
              <a:pPr algn="ctr" defTabSz="457200" fontAlgn="auto">
                <a:spcBef>
                  <a:spcPts val="0"/>
                </a:spcBef>
                <a:spcAft>
                  <a:spcPts val="0"/>
                </a:spcAft>
                <a:defRPr/>
              </a:pPr>
              <a:r>
                <a:rPr lang="zh-CN" altLang="en-US" sz="1400" b="1" kern="0">
                  <a:solidFill>
                    <a:srgbClr val="000000"/>
                  </a:solidFill>
                  <a:latin typeface="微软雅黑" pitchFamily="34" charset="-122"/>
                  <a:ea typeface="微软雅黑" pitchFamily="34" charset="-122"/>
                </a:rPr>
                <a:t>（教务处）</a:t>
              </a:r>
            </a:p>
          </p:txBody>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Content Placeholder 2"/>
          <p:cNvSpPr>
            <a:spLocks noGrp="1"/>
          </p:cNvSpPr>
          <p:nvPr>
            <p:ph idx="4294967295"/>
          </p:nvPr>
        </p:nvSpPr>
        <p:spPr>
          <a:xfrm>
            <a:off x="611188" y="1341438"/>
            <a:ext cx="7848600" cy="4416425"/>
          </a:xfrm>
        </p:spPr>
        <p:txBody>
          <a:bodyPr/>
          <a:lstStyle/>
          <a:p>
            <a:pPr>
              <a:spcBef>
                <a:spcPts val="1200"/>
              </a:spcBef>
            </a:pPr>
            <a:r>
              <a:rPr lang="en-US" altLang="zh-CN" sz="1800" smtClean="0">
                <a:solidFill>
                  <a:srgbClr val="002060"/>
                </a:solidFill>
                <a:latin typeface="微软雅黑" pitchFamily="34" charset="-122"/>
                <a:ea typeface="微软雅黑" pitchFamily="34" charset="-122"/>
                <a:cs typeface="Heiti SC Light"/>
              </a:rPr>
              <a:t>1</a:t>
            </a:r>
            <a:r>
              <a:rPr lang="zh-CN" altLang="en-US" sz="1800" smtClean="0">
                <a:solidFill>
                  <a:srgbClr val="002060"/>
                </a:solidFill>
                <a:latin typeface="微软雅黑" pitchFamily="34" charset="-122"/>
                <a:ea typeface="微软雅黑" pitchFamily="34" charset="-122"/>
                <a:cs typeface="Heiti SC Light"/>
              </a:rPr>
              <a:t>个中心</a:t>
            </a:r>
            <a:r>
              <a:rPr lang="en-US" altLang="zh-CN" sz="1800" smtClean="0">
                <a:solidFill>
                  <a:srgbClr val="002060"/>
                </a:solidFill>
                <a:latin typeface="微软雅黑" pitchFamily="34" charset="-122"/>
                <a:ea typeface="微软雅黑" pitchFamily="34" charset="-122"/>
                <a:cs typeface="Heiti SC Light"/>
              </a:rPr>
              <a:t>+10</a:t>
            </a:r>
            <a:r>
              <a:rPr lang="zh-CN" altLang="en-US" sz="1800" smtClean="0">
                <a:solidFill>
                  <a:srgbClr val="002060"/>
                </a:solidFill>
                <a:latin typeface="微软雅黑" pitchFamily="34" charset="-122"/>
                <a:ea typeface="微软雅黑" pitchFamily="34" charset="-122"/>
                <a:cs typeface="Heiti SC Light"/>
              </a:rPr>
              <a:t>个实验室的发展计划：</a:t>
            </a:r>
            <a:endParaRPr lang="en-US" altLang="zh-CN" sz="1800" smtClean="0">
              <a:solidFill>
                <a:srgbClr val="002060"/>
              </a:solidFill>
              <a:latin typeface="微软雅黑" pitchFamily="34" charset="-122"/>
              <a:ea typeface="微软雅黑" pitchFamily="34" charset="-122"/>
              <a:cs typeface="Heiti SC Light"/>
            </a:endParaRPr>
          </a:p>
          <a:p>
            <a:pPr>
              <a:spcBef>
                <a:spcPts val="1200"/>
              </a:spcBef>
            </a:pPr>
            <a:r>
              <a:rPr lang="zh-CN" altLang="en-US" sz="1800" smtClean="0">
                <a:solidFill>
                  <a:srgbClr val="002060"/>
                </a:solidFill>
                <a:latin typeface="微软雅黑" pitchFamily="34" charset="-122"/>
                <a:ea typeface="微软雅黑" pitchFamily="34" charset="-122"/>
                <a:cs typeface="Heiti SC Light"/>
              </a:rPr>
              <a:t>在教务处指导下，建立教学指导委员会</a:t>
            </a:r>
            <a:endParaRPr lang="en-US" altLang="zh-CN" sz="1800" smtClean="0">
              <a:solidFill>
                <a:srgbClr val="002060"/>
              </a:solidFill>
              <a:latin typeface="微软雅黑" pitchFamily="34" charset="-122"/>
              <a:ea typeface="微软雅黑" pitchFamily="34" charset="-122"/>
              <a:cs typeface="Heiti SC Light"/>
            </a:endParaRPr>
          </a:p>
          <a:p>
            <a:pPr>
              <a:spcBef>
                <a:spcPts val="1200"/>
              </a:spcBef>
            </a:pPr>
            <a:r>
              <a:rPr lang="zh-CN" altLang="en-US" sz="1800" smtClean="0">
                <a:solidFill>
                  <a:srgbClr val="002060"/>
                </a:solidFill>
                <a:latin typeface="微软雅黑" pitchFamily="34" charset="-122"/>
                <a:ea typeface="微软雅黑" pitchFamily="34" charset="-122"/>
                <a:cs typeface="Heiti SC Light"/>
              </a:rPr>
              <a:t>本平台下设若干创新实验室（如</a:t>
            </a:r>
            <a:r>
              <a:rPr lang="en-US" altLang="zh-CN" sz="1800" smtClean="0">
                <a:solidFill>
                  <a:srgbClr val="002060"/>
                </a:solidFill>
                <a:latin typeface="微软雅黑" pitchFamily="34" charset="-122"/>
                <a:ea typeface="微软雅黑" pitchFamily="34" charset="-122"/>
                <a:cs typeface="Heiti SC Light"/>
              </a:rPr>
              <a:t>10</a:t>
            </a:r>
            <a:r>
              <a:rPr lang="zh-CN" altLang="en-US" sz="1800" smtClean="0">
                <a:solidFill>
                  <a:srgbClr val="002060"/>
                </a:solidFill>
                <a:latin typeface="微软雅黑" pitchFamily="34" charset="-122"/>
                <a:ea typeface="微软雅黑" pitchFamily="34" charset="-122"/>
                <a:cs typeface="Heiti SC Light"/>
              </a:rPr>
              <a:t>个</a:t>
            </a:r>
            <a:r>
              <a:rPr lang="en-US" altLang="zh-CN" sz="1800" smtClean="0">
                <a:solidFill>
                  <a:srgbClr val="002060"/>
                </a:solidFill>
                <a:latin typeface="微软雅黑" pitchFamily="34" charset="-122"/>
                <a:ea typeface="微软雅黑" pitchFamily="34" charset="-122"/>
                <a:cs typeface="Heiti SC Light"/>
              </a:rPr>
              <a:t>Lab</a:t>
            </a:r>
            <a:r>
              <a:rPr lang="zh-CN" altLang="en-US" sz="1800" smtClean="0">
                <a:solidFill>
                  <a:srgbClr val="002060"/>
                </a:solidFill>
                <a:latin typeface="微软雅黑" pitchFamily="34" charset="-122"/>
                <a:ea typeface="微软雅黑" pitchFamily="34" charset="-122"/>
                <a:cs typeface="Heiti SC Light"/>
              </a:rPr>
              <a:t>），优选积极参与本平台建设的教师团队负责，实验室从设计与科技、极限挑战、情感媒体、机器人、电子工程、智慧校园、大数据等展开教学和实践。</a:t>
            </a:r>
            <a:endParaRPr lang="en-US" altLang="zh-CN" sz="1800" smtClean="0">
              <a:solidFill>
                <a:srgbClr val="002060"/>
              </a:solidFill>
              <a:latin typeface="微软雅黑" pitchFamily="34" charset="-122"/>
              <a:ea typeface="微软雅黑" pitchFamily="34" charset="-122"/>
              <a:cs typeface="Heiti SC Light"/>
            </a:endParaRPr>
          </a:p>
          <a:p>
            <a:pPr>
              <a:spcBef>
                <a:spcPts val="1200"/>
              </a:spcBef>
            </a:pPr>
            <a:r>
              <a:rPr lang="zh-CN" altLang="en-US" sz="1800" smtClean="0">
                <a:solidFill>
                  <a:srgbClr val="002060"/>
                </a:solidFill>
                <a:latin typeface="微软雅黑" pitchFamily="34" charset="-122"/>
                <a:ea typeface="微软雅黑" pitchFamily="34" charset="-122"/>
                <a:cs typeface="Heiti SC Light"/>
              </a:rPr>
              <a:t>每个</a:t>
            </a:r>
            <a:r>
              <a:rPr lang="en-US" altLang="zh-CN" sz="1800" smtClean="0">
                <a:solidFill>
                  <a:srgbClr val="002060"/>
                </a:solidFill>
                <a:latin typeface="微软雅黑" pitchFamily="34" charset="-122"/>
                <a:ea typeface="微软雅黑" pitchFamily="34" charset="-122"/>
                <a:cs typeface="Heiti SC Light"/>
              </a:rPr>
              <a:t>Lab</a:t>
            </a:r>
            <a:r>
              <a:rPr lang="zh-CN" altLang="en-US" sz="1800" smtClean="0">
                <a:solidFill>
                  <a:srgbClr val="002060"/>
                </a:solidFill>
                <a:latin typeface="微软雅黑" pitchFamily="34" charset="-122"/>
                <a:ea typeface="微软雅黑" pitchFamily="34" charset="-122"/>
                <a:cs typeface="Heiti SC Light"/>
              </a:rPr>
              <a:t>要面向全校本科生开设</a:t>
            </a:r>
            <a:r>
              <a:rPr lang="en-US" altLang="zh-CN" sz="1800" smtClean="0">
                <a:solidFill>
                  <a:srgbClr val="002060"/>
                </a:solidFill>
                <a:latin typeface="微软雅黑" pitchFamily="34" charset="-122"/>
                <a:ea typeface="微软雅黑" pitchFamily="34" charset="-122"/>
                <a:cs typeface="Heiti SC Light"/>
              </a:rPr>
              <a:t>2</a:t>
            </a:r>
            <a:r>
              <a:rPr lang="zh-CN" altLang="en-US" sz="1800" smtClean="0">
                <a:solidFill>
                  <a:srgbClr val="002060"/>
                </a:solidFill>
                <a:latin typeface="微软雅黑" pitchFamily="34" charset="-122"/>
                <a:ea typeface="微软雅黑" pitchFamily="34" charset="-122"/>
                <a:cs typeface="Heiti SC Light"/>
              </a:rPr>
              <a:t>门以上的选修课、组织创新工作坊、竞赛、日常培训等一系列的活动，展开国际合作与交流课程。就此激发校园创新的活力，成为跨学科教学实践的</a:t>
            </a:r>
            <a:r>
              <a:rPr lang="en-US" altLang="zh-CN" sz="1800" smtClean="0">
                <a:solidFill>
                  <a:srgbClr val="002060"/>
                </a:solidFill>
                <a:latin typeface="微软雅黑" pitchFamily="34" charset="-122"/>
                <a:ea typeface="微软雅黑" pitchFamily="34" charset="-122"/>
                <a:cs typeface="Heiti SC Light"/>
              </a:rPr>
              <a:t>Hub</a:t>
            </a:r>
            <a:r>
              <a:rPr lang="zh-CN" altLang="en-US" sz="1800" smtClean="0">
                <a:solidFill>
                  <a:srgbClr val="002060"/>
                </a:solidFill>
                <a:latin typeface="微软雅黑" pitchFamily="34" charset="-122"/>
                <a:ea typeface="微软雅黑" pitchFamily="34" charset="-122"/>
                <a:cs typeface="Heiti SC Light"/>
              </a:rPr>
              <a:t>，并延伸至全校。</a:t>
            </a:r>
            <a:endParaRPr lang="en-US" altLang="zh-CN" sz="1800" smtClean="0">
              <a:solidFill>
                <a:srgbClr val="002060"/>
              </a:solidFill>
              <a:latin typeface="微软雅黑" pitchFamily="34" charset="-122"/>
              <a:ea typeface="微软雅黑" pitchFamily="34" charset="-122"/>
              <a:cs typeface="Heiti SC Light"/>
            </a:endParaRPr>
          </a:p>
          <a:p>
            <a:pPr>
              <a:spcBef>
                <a:spcPts val="1200"/>
              </a:spcBef>
            </a:pPr>
            <a:r>
              <a:rPr lang="zh-CN" altLang="en-US" sz="1800" smtClean="0">
                <a:solidFill>
                  <a:srgbClr val="002060"/>
                </a:solidFill>
                <a:latin typeface="微软雅黑" pitchFamily="34" charset="-122"/>
                <a:ea typeface="微软雅黑" pitchFamily="34" charset="-122"/>
                <a:cs typeface="Heiti SC Light"/>
              </a:rPr>
              <a:t>由本平台提供一定的空间，供</a:t>
            </a:r>
            <a:r>
              <a:rPr lang="en-US" altLang="zh-CN" sz="1800" smtClean="0">
                <a:solidFill>
                  <a:srgbClr val="002060"/>
                </a:solidFill>
                <a:latin typeface="微软雅黑" pitchFamily="34" charset="-122"/>
                <a:ea typeface="微软雅黑" pitchFamily="34" charset="-122"/>
                <a:cs typeface="Heiti SC Light"/>
              </a:rPr>
              <a:t>Lab</a:t>
            </a:r>
            <a:r>
              <a:rPr lang="zh-CN" altLang="en-US" sz="1800" smtClean="0">
                <a:solidFill>
                  <a:srgbClr val="002060"/>
                </a:solidFill>
                <a:latin typeface="微软雅黑" pitchFamily="34" charset="-122"/>
                <a:ea typeface="微软雅黑" pitchFamily="34" charset="-122"/>
                <a:cs typeface="Heiti SC Light"/>
              </a:rPr>
              <a:t>日常使用，同时提供必要的建设、运行经费，并包含国际交流、创客驻校计划等。</a:t>
            </a:r>
            <a:endParaRPr lang="en-US" altLang="zh-CN" sz="1800" smtClean="0">
              <a:solidFill>
                <a:srgbClr val="002060"/>
              </a:solidFill>
              <a:latin typeface="微软雅黑" pitchFamily="34" charset="-122"/>
              <a:ea typeface="微软雅黑" pitchFamily="34" charset="-122"/>
              <a:cs typeface="Heiti SC Light"/>
            </a:endParaRPr>
          </a:p>
          <a:p>
            <a:pPr>
              <a:spcBef>
                <a:spcPts val="1200"/>
              </a:spcBef>
            </a:pPr>
            <a:r>
              <a:rPr lang="zh-CN" altLang="en-US" sz="1800" smtClean="0">
                <a:solidFill>
                  <a:srgbClr val="002060"/>
                </a:solidFill>
                <a:latin typeface="微软雅黑" pitchFamily="34" charset="-122"/>
                <a:ea typeface="微软雅黑" pitchFamily="34" charset="-122"/>
                <a:cs typeface="Heiti SC Light"/>
              </a:rPr>
              <a:t>明确参与教师的工作量、同时在主持教师中选取一定的人数，进入本平台的教学指导委员会。</a:t>
            </a:r>
            <a:endParaRPr lang="en-US" altLang="zh-CN" sz="1800" smtClean="0">
              <a:solidFill>
                <a:srgbClr val="002060"/>
              </a:solidFill>
              <a:latin typeface="微软雅黑" pitchFamily="34" charset="-122"/>
              <a:ea typeface="微软雅黑" pitchFamily="34" charset="-122"/>
              <a:cs typeface="Heiti SC Light"/>
            </a:endParaRPr>
          </a:p>
        </p:txBody>
      </p:sp>
      <p:pic>
        <p:nvPicPr>
          <p:cNvPr id="96258"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96259" name="Title 1"/>
          <p:cNvSpPr txBox="1">
            <a:spLocks/>
          </p:cNvSpPr>
          <p:nvPr/>
        </p:nvSpPr>
        <p:spPr bwMode="auto">
          <a:xfrm>
            <a:off x="539750" y="260350"/>
            <a:ext cx="6337300" cy="538163"/>
          </a:xfrm>
          <a:prstGeom prst="rect">
            <a:avLst/>
          </a:prstGeom>
          <a:noFill/>
          <a:ln w="9525">
            <a:noFill/>
            <a:miter lim="800000"/>
            <a:headEnd/>
            <a:tailEnd/>
          </a:ln>
        </p:spPr>
        <p:txBody>
          <a:bodyPr anchor="b"/>
          <a:lstStyle/>
          <a:p>
            <a:pPr eaLnBrk="0" hangingPunct="0"/>
            <a:r>
              <a:rPr lang="zh-CN" altLang="en-US" sz="3200">
                <a:solidFill>
                  <a:srgbClr val="7030A0"/>
                </a:solidFill>
                <a:latin typeface="微软雅黑" pitchFamily="34" charset="-122"/>
                <a:ea typeface="微软雅黑" pitchFamily="34" charset="-122"/>
              </a:rPr>
              <a:t>空间运行模式</a:t>
            </a:r>
          </a:p>
        </p:txBody>
      </p:sp>
      <p:sp>
        <p:nvSpPr>
          <p:cNvPr id="96260" name="Slide Number Placeholder 2"/>
          <p:cNvSpPr>
            <a:spLocks noGrp="1"/>
          </p:cNvSpPr>
          <p:nvPr>
            <p:ph type="sldNum" sz="quarter" idx="12"/>
          </p:nvPr>
        </p:nvSpPr>
        <p:spPr>
          <a:noFill/>
        </p:spPr>
        <p:txBody>
          <a:bodyPr/>
          <a:lstStyle/>
          <a:p>
            <a:fld id="{B5260151-0678-409F-BA40-0DE4D40F89F4}" type="slidenum">
              <a:rPr lang="en-US" altLang="zh-CN" smtClean="0">
                <a:ea typeface="宋体" charset="-122"/>
              </a:rPr>
              <a:pPr/>
              <a:t>27</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idx="4294967295"/>
          </p:nvPr>
        </p:nvSpPr>
        <p:spPr>
          <a:xfrm>
            <a:off x="571500" y="227013"/>
            <a:ext cx="6337300" cy="538162"/>
          </a:xfrm>
        </p:spPr>
        <p:txBody>
          <a:bodyPr/>
          <a:lstStyle/>
          <a:p>
            <a:r>
              <a:rPr lang="zh-CN" altLang="en-US" sz="3200" smtClean="0">
                <a:solidFill>
                  <a:srgbClr val="7030A0"/>
                </a:solidFill>
                <a:latin typeface="微软雅黑" pitchFamily="34" charset="-122"/>
                <a:ea typeface="微软雅黑" pitchFamily="34" charset="-122"/>
              </a:rPr>
              <a:t>空间开放机制</a:t>
            </a:r>
          </a:p>
        </p:txBody>
      </p:sp>
      <p:sp>
        <p:nvSpPr>
          <p:cNvPr id="98306" name="内容占位符 2"/>
          <p:cNvSpPr>
            <a:spLocks noGrp="1"/>
          </p:cNvSpPr>
          <p:nvPr>
            <p:ph idx="4294967295"/>
          </p:nvPr>
        </p:nvSpPr>
        <p:spPr>
          <a:xfrm>
            <a:off x="566738" y="1412875"/>
            <a:ext cx="7750175" cy="4752975"/>
          </a:xfrm>
        </p:spPr>
        <p:txBody>
          <a:bodyPr/>
          <a:lstStyle/>
          <a:p>
            <a:r>
              <a:rPr lang="zh-CN" altLang="en-US" sz="2400" smtClean="0">
                <a:solidFill>
                  <a:srgbClr val="002060"/>
                </a:solidFill>
                <a:latin typeface="微软雅黑" pitchFamily="34" charset="-122"/>
                <a:ea typeface="微软雅黑" pitchFamily="34" charset="-122"/>
              </a:rPr>
              <a:t>制定相关的规章制度。例如</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清华大学三创基地开放管理办法</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等。</a:t>
            </a:r>
          </a:p>
          <a:p>
            <a:r>
              <a:rPr lang="zh-CN" altLang="en-US" sz="2400" smtClean="0">
                <a:solidFill>
                  <a:srgbClr val="002060"/>
                </a:solidFill>
                <a:latin typeface="微软雅黑" pitchFamily="34" charset="-122"/>
                <a:ea typeface="微软雅黑" pitchFamily="34" charset="-122"/>
              </a:rPr>
              <a:t>训练中心和学生社团共同管理机制。</a:t>
            </a:r>
            <a:endParaRPr lang="en-US" altLang="zh-CN" sz="2400" smtClean="0">
              <a:solidFill>
                <a:srgbClr val="002060"/>
              </a:solidFill>
              <a:latin typeface="微软雅黑" pitchFamily="34" charset="-122"/>
              <a:ea typeface="微软雅黑" pitchFamily="34" charset="-122"/>
            </a:endParaRPr>
          </a:p>
          <a:p>
            <a:r>
              <a:rPr lang="zh-CN" altLang="en-US" sz="2400" smtClean="0">
                <a:solidFill>
                  <a:srgbClr val="002060"/>
                </a:solidFill>
                <a:latin typeface="微软雅黑" pitchFamily="34" charset="-122"/>
                <a:ea typeface="微软雅黑" pitchFamily="34" charset="-122"/>
              </a:rPr>
              <a:t>面向全校师生免费开放，优先满足三创基地课程计划安排。平均每天开放时间不少于</a:t>
            </a:r>
            <a:r>
              <a:rPr lang="en-US" altLang="zh-CN" sz="2400" smtClean="0">
                <a:solidFill>
                  <a:srgbClr val="002060"/>
                </a:solidFill>
                <a:latin typeface="微软雅黑" pitchFamily="34" charset="-122"/>
                <a:ea typeface="微软雅黑" pitchFamily="34" charset="-122"/>
              </a:rPr>
              <a:t>15</a:t>
            </a:r>
            <a:r>
              <a:rPr lang="zh-CN" altLang="en-US" sz="2400" smtClean="0">
                <a:solidFill>
                  <a:srgbClr val="002060"/>
                </a:solidFill>
                <a:latin typeface="微软雅黑" pitchFamily="34" charset="-122"/>
                <a:ea typeface="微软雅黑" pitchFamily="34" charset="-122"/>
              </a:rPr>
              <a:t>小时（早</a:t>
            </a:r>
            <a:r>
              <a:rPr lang="en-US" altLang="zh-CN" sz="2400" smtClean="0">
                <a:solidFill>
                  <a:srgbClr val="002060"/>
                </a:solidFill>
                <a:latin typeface="微软雅黑" pitchFamily="34" charset="-122"/>
                <a:ea typeface="微软雅黑" pitchFamily="34" charset="-122"/>
              </a:rPr>
              <a:t>8</a:t>
            </a:r>
            <a:r>
              <a:rPr lang="zh-CN" altLang="en-US" sz="2400" smtClean="0">
                <a:solidFill>
                  <a:srgbClr val="002060"/>
                </a:solidFill>
                <a:latin typeface="微软雅黑" pitchFamily="34" charset="-122"/>
                <a:ea typeface="微软雅黑" pitchFamily="34" charset="-122"/>
              </a:rPr>
              <a:t>：</a:t>
            </a:r>
            <a:r>
              <a:rPr lang="en-US" altLang="zh-CN" sz="2400" smtClean="0">
                <a:solidFill>
                  <a:srgbClr val="002060"/>
                </a:solidFill>
                <a:latin typeface="微软雅黑" pitchFamily="34" charset="-122"/>
                <a:ea typeface="微软雅黑" pitchFamily="34" charset="-122"/>
              </a:rPr>
              <a:t>00-</a:t>
            </a:r>
            <a:r>
              <a:rPr lang="zh-CN" altLang="en-US" sz="2400" smtClean="0">
                <a:solidFill>
                  <a:srgbClr val="002060"/>
                </a:solidFill>
                <a:latin typeface="微软雅黑" pitchFamily="34" charset="-122"/>
                <a:ea typeface="微软雅黑" pitchFamily="34" charset="-122"/>
              </a:rPr>
              <a:t>晚</a:t>
            </a:r>
            <a:r>
              <a:rPr lang="en-US" altLang="zh-CN" sz="2400" smtClean="0">
                <a:solidFill>
                  <a:srgbClr val="002060"/>
                </a:solidFill>
                <a:latin typeface="微软雅黑" pitchFamily="34" charset="-122"/>
                <a:ea typeface="微软雅黑" pitchFamily="34" charset="-122"/>
              </a:rPr>
              <a:t>11</a:t>
            </a:r>
            <a:r>
              <a:rPr lang="zh-CN" altLang="en-US" sz="2400" smtClean="0">
                <a:solidFill>
                  <a:srgbClr val="002060"/>
                </a:solidFill>
                <a:latin typeface="微软雅黑" pitchFamily="34" charset="-122"/>
                <a:ea typeface="微软雅黑" pitchFamily="34" charset="-122"/>
              </a:rPr>
              <a:t>：</a:t>
            </a:r>
            <a:r>
              <a:rPr lang="en-US" altLang="zh-CN" sz="2400" smtClean="0">
                <a:solidFill>
                  <a:srgbClr val="002060"/>
                </a:solidFill>
                <a:latin typeface="微软雅黑" pitchFamily="34" charset="-122"/>
                <a:ea typeface="微软雅黑" pitchFamily="34" charset="-122"/>
              </a:rPr>
              <a:t>00</a:t>
            </a:r>
            <a:r>
              <a:rPr lang="zh-CN" altLang="en-US" sz="2400" smtClean="0">
                <a:solidFill>
                  <a:srgbClr val="002060"/>
                </a:solidFill>
                <a:latin typeface="微软雅黑" pitchFamily="34" charset="-122"/>
                <a:ea typeface="微软雅黑" pitchFamily="34" charset="-122"/>
              </a:rPr>
              <a:t>）。</a:t>
            </a:r>
            <a:endParaRPr lang="en-US" altLang="zh-CN" sz="2400" smtClean="0">
              <a:solidFill>
                <a:srgbClr val="002060"/>
              </a:solidFill>
              <a:latin typeface="微软雅黑" pitchFamily="34" charset="-122"/>
              <a:ea typeface="微软雅黑" pitchFamily="34" charset="-122"/>
            </a:endParaRPr>
          </a:p>
          <a:p>
            <a:r>
              <a:rPr lang="zh-CN" altLang="en-US" sz="2400" smtClean="0">
                <a:solidFill>
                  <a:srgbClr val="002060"/>
                </a:solidFill>
                <a:latin typeface="微软雅黑" pitchFamily="34" charset="-122"/>
                <a:ea typeface="微软雅黑" pitchFamily="34" charset="-122"/>
              </a:rPr>
              <a:t>需要工程师协助完成的高复杂性或高危险性机械加工等实验室项目，可以实行阶段性开放或预约开放，借助网络平台向全校师生公布开放时间并办理预约。</a:t>
            </a:r>
          </a:p>
        </p:txBody>
      </p:sp>
      <p:sp>
        <p:nvSpPr>
          <p:cNvPr id="98307"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558728DD-322B-4B7E-AD5E-A5C4DEA599A2}" type="slidenum">
              <a:rPr lang="en-US" altLang="zh-CN" sz="1200">
                <a:solidFill>
                  <a:srgbClr val="CC3399"/>
                </a:solidFill>
                <a:latin typeface="微软雅黑" pitchFamily="34" charset="-122"/>
                <a:ea typeface="微软雅黑" pitchFamily="34" charset="-122"/>
              </a:rPr>
              <a:pPr algn="r"/>
              <a:t>28</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idx="4294967295"/>
          </p:nvPr>
        </p:nvSpPr>
        <p:spPr>
          <a:xfrm>
            <a:off x="576263" y="333375"/>
            <a:ext cx="5940425" cy="503238"/>
          </a:xfrm>
        </p:spPr>
        <p:txBody>
          <a:bodyPr/>
          <a:lstStyle/>
          <a:p>
            <a:pPr>
              <a:defRPr/>
            </a:pPr>
            <a:r>
              <a:rPr lang="zh-CN" altLang="en-US" sz="3200" kern="1200" dirty="0">
                <a:solidFill>
                  <a:srgbClr val="7030A0"/>
                </a:solidFill>
                <a:latin typeface="微软雅黑" pitchFamily="34" charset="-122"/>
                <a:ea typeface="微软雅黑" pitchFamily="34" charset="-122"/>
                <a:cs typeface="+mn-cs"/>
              </a:rPr>
              <a:t>学校保障机制</a:t>
            </a:r>
          </a:p>
        </p:txBody>
      </p:sp>
      <p:sp>
        <p:nvSpPr>
          <p:cNvPr id="99330" name="Content Placeholder 2"/>
          <p:cNvSpPr>
            <a:spLocks noGrp="1"/>
          </p:cNvSpPr>
          <p:nvPr>
            <p:ph idx="4294967295"/>
          </p:nvPr>
        </p:nvSpPr>
        <p:spPr>
          <a:xfrm>
            <a:off x="539750" y="1341438"/>
            <a:ext cx="7920038" cy="4230687"/>
          </a:xfrm>
        </p:spPr>
        <p:txBody>
          <a:bodyPr/>
          <a:lstStyle/>
          <a:p>
            <a:pPr>
              <a:spcBef>
                <a:spcPts val="1200"/>
              </a:spcBef>
            </a:pPr>
            <a:r>
              <a:rPr lang="zh-CN" altLang="en-US" sz="2800" smtClean="0">
                <a:latin typeface="微软雅黑" pitchFamily="34" charset="-122"/>
                <a:ea typeface="微软雅黑" pitchFamily="34" charset="-122"/>
                <a:cs typeface="Heiti SC Light"/>
              </a:rPr>
              <a:t>成立建设指导专家组，统筹推进</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建设与运营经费的支持</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相应的管理制度与评价制度</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建设创客空间实践课程组</a:t>
            </a:r>
            <a:endParaRPr lang="en-US" altLang="zh-CN" sz="2800" smtClean="0">
              <a:latin typeface="微软雅黑" pitchFamily="34" charset="-122"/>
              <a:ea typeface="微软雅黑" pitchFamily="34" charset="-122"/>
              <a:cs typeface="Heiti SC Light"/>
            </a:endParaRPr>
          </a:p>
          <a:p>
            <a:pPr>
              <a:spcBef>
                <a:spcPts val="1200"/>
              </a:spcBef>
            </a:pPr>
            <a:r>
              <a:rPr lang="zh-CN" altLang="en-US" sz="2800" smtClean="0">
                <a:latin typeface="微软雅黑" pitchFamily="34" charset="-122"/>
                <a:ea typeface="微软雅黑" pitchFamily="34" charset="-122"/>
                <a:cs typeface="Heiti SC Light"/>
              </a:rPr>
              <a:t>纳入全校性素质教育以及必修课体系</a:t>
            </a:r>
            <a:endParaRPr lang="en-US" altLang="zh-CN" sz="2800" smtClean="0">
              <a:latin typeface="微软雅黑" pitchFamily="34" charset="-122"/>
              <a:ea typeface="微软雅黑" pitchFamily="34" charset="-122"/>
              <a:cs typeface="Heiti SC Light"/>
            </a:endParaRPr>
          </a:p>
        </p:txBody>
      </p:sp>
      <p:sp>
        <p:nvSpPr>
          <p:cNvPr id="99331" name="Slide Number Placeholder 1"/>
          <p:cNvSpPr>
            <a:spLocks noGrp="1"/>
          </p:cNvSpPr>
          <p:nvPr>
            <p:ph type="sldNum" sz="quarter" idx="12"/>
          </p:nvPr>
        </p:nvSpPr>
        <p:spPr>
          <a:noFill/>
        </p:spPr>
        <p:txBody>
          <a:bodyPr/>
          <a:lstStyle/>
          <a:p>
            <a:fld id="{8D5BFF4B-BE78-42EF-86FB-31EFEDFA13A3}" type="slidenum">
              <a:rPr lang="en-US" altLang="zh-CN" smtClean="0">
                <a:ea typeface="宋体" charset="-122"/>
              </a:rPr>
              <a:pPr/>
              <a:t>29</a:t>
            </a:fld>
            <a:endParaRPr lang="en-US" altLang="zh-CN" smtClean="0">
              <a:ea typeface="宋体"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a:xfrm>
            <a:off x="323850" y="1341438"/>
            <a:ext cx="6337300" cy="823912"/>
          </a:xfrm>
        </p:spPr>
        <p:txBody>
          <a:bodyPr/>
          <a:lstStyle/>
          <a:p>
            <a:pPr algn="ctr"/>
            <a:r>
              <a:rPr lang="zh-CN" altLang="en-US" sz="4800" b="1" smtClean="0">
                <a:solidFill>
                  <a:srgbClr val="002060"/>
                </a:solidFill>
                <a:ea typeface="微软雅黑" pitchFamily="34" charset="-122"/>
              </a:rPr>
              <a:t>一、建设背景和目标</a:t>
            </a:r>
            <a:endParaRPr lang="zh-CN" altLang="en-US" sz="4800" smtClean="0">
              <a:ea typeface="微软雅黑" pitchFamily="34" charset="-122"/>
            </a:endParaRPr>
          </a:p>
        </p:txBody>
      </p:sp>
      <p:grpSp>
        <p:nvGrpSpPr>
          <p:cNvPr id="66562" name="Group 2"/>
          <p:cNvGrpSpPr>
            <a:grpSpLocks/>
          </p:cNvGrpSpPr>
          <p:nvPr/>
        </p:nvGrpSpPr>
        <p:grpSpPr bwMode="auto">
          <a:xfrm>
            <a:off x="2124075" y="2781300"/>
            <a:ext cx="4895850" cy="2895600"/>
            <a:chOff x="3236528" y="2917377"/>
            <a:chExt cx="4896544" cy="2895454"/>
          </a:xfrm>
        </p:grpSpPr>
        <p:sp>
          <p:nvSpPr>
            <p:cNvPr id="66563" name="Rounded Rectangle 1"/>
            <p:cNvSpPr>
              <a:spLocks noChangeArrowheads="1"/>
            </p:cNvSpPr>
            <p:nvPr/>
          </p:nvSpPr>
          <p:spPr bwMode="auto">
            <a:xfrm>
              <a:off x="3236528" y="2917377"/>
              <a:ext cx="4896544" cy="2895454"/>
            </a:xfrm>
            <a:prstGeom prst="roundRect">
              <a:avLst>
                <a:gd name="adj" fmla="val 10199"/>
              </a:avLst>
            </a:prstGeom>
            <a:solidFill>
              <a:schemeClr val="accent1"/>
            </a:solidFill>
            <a:ln w="9525" algn="ctr">
              <a:solidFill>
                <a:schemeClr val="tx1"/>
              </a:solidFill>
              <a:round/>
              <a:headEnd/>
              <a:tailEnd/>
            </a:ln>
          </p:spPr>
          <p:txBody>
            <a:bodyPr wrap="none" anchor="ctr"/>
            <a:lstStyle/>
            <a:p>
              <a:pPr algn="ctr" eaLnBrk="0" hangingPunct="0"/>
              <a:endParaRPr lang="zh-CN" altLang="en-US"/>
            </a:p>
          </p:txBody>
        </p:sp>
        <p:grpSp>
          <p:nvGrpSpPr>
            <p:cNvPr id="66564" name="Group 7"/>
            <p:cNvGrpSpPr>
              <a:grpSpLocks/>
            </p:cNvGrpSpPr>
            <p:nvPr/>
          </p:nvGrpSpPr>
          <p:grpSpPr bwMode="auto">
            <a:xfrm>
              <a:off x="3236528" y="3049796"/>
              <a:ext cx="4896544" cy="2584058"/>
              <a:chOff x="911290" y="1585915"/>
              <a:chExt cx="7502708" cy="3959411"/>
            </a:xfrm>
          </p:grpSpPr>
          <p:sp>
            <p:nvSpPr>
              <p:cNvPr id="66565" name="TextBox 14"/>
              <p:cNvSpPr txBox="1">
                <a:spLocks noChangeArrowheads="1"/>
              </p:cNvSpPr>
              <p:nvPr/>
            </p:nvSpPr>
            <p:spPr bwMode="auto">
              <a:xfrm>
                <a:off x="2813057" y="3141664"/>
                <a:ext cx="4557862" cy="518748"/>
              </a:xfrm>
              <a:prstGeom prst="rect">
                <a:avLst/>
              </a:prstGeom>
              <a:noFill/>
              <a:ln w="9525">
                <a:noFill/>
                <a:miter lim="800000"/>
                <a:headEnd/>
                <a:tailEnd/>
              </a:ln>
            </p:spPr>
            <p:txBody>
              <a:bodyPr>
                <a:spAutoFit/>
              </a:bodyPr>
              <a:lstStyle/>
              <a:p>
                <a:pPr defTabSz="457200"/>
                <a:r>
                  <a:rPr lang="zh-CN" altLang="en-US" sz="1600">
                    <a:latin typeface="微软雅黑" pitchFamily="34" charset="-122"/>
                    <a:ea typeface="微软雅黑" pitchFamily="34" charset="-122"/>
                  </a:rPr>
                  <a:t>未来的基础工业训练中心</a:t>
                </a:r>
                <a:endParaRPr lang="en-US" altLang="zh-CN" sz="1600">
                  <a:latin typeface="微软雅黑" pitchFamily="34" charset="-122"/>
                  <a:ea typeface="微软雅黑" pitchFamily="34" charset="-122"/>
                </a:endParaRPr>
              </a:p>
            </p:txBody>
          </p:sp>
          <p:sp>
            <p:nvSpPr>
              <p:cNvPr id="66566" name="TextBox 71"/>
              <p:cNvSpPr txBox="1">
                <a:spLocks noChangeArrowheads="1"/>
              </p:cNvSpPr>
              <p:nvPr/>
            </p:nvSpPr>
            <p:spPr bwMode="auto">
              <a:xfrm>
                <a:off x="972110" y="1585915"/>
                <a:ext cx="7441888" cy="795287"/>
              </a:xfrm>
              <a:prstGeom prst="rect">
                <a:avLst/>
              </a:prstGeom>
              <a:noFill/>
              <a:ln w="9525">
                <a:noFill/>
                <a:miter lim="800000"/>
                <a:headEnd/>
                <a:tailEnd/>
              </a:ln>
            </p:spPr>
            <p:txBody>
              <a:bodyPr>
                <a:spAutoFit/>
              </a:bodyPr>
              <a:lstStyle/>
              <a:p>
                <a:pPr defTabSz="457200"/>
                <a:r>
                  <a:rPr lang="zh-CN" altLang="en-US" sz="2800">
                    <a:latin typeface="微软雅黑" pitchFamily="34" charset="-122"/>
                    <a:ea typeface="微软雅黑" pitchFamily="34" charset="-122"/>
                  </a:rPr>
                  <a:t>服务于校内各院系的跨界合作</a:t>
                </a:r>
              </a:p>
            </p:txBody>
          </p:sp>
          <p:sp>
            <p:nvSpPr>
              <p:cNvPr id="66567" name="TextBox 72"/>
              <p:cNvSpPr txBox="1">
                <a:spLocks noChangeArrowheads="1"/>
              </p:cNvSpPr>
              <p:nvPr/>
            </p:nvSpPr>
            <p:spPr bwMode="auto">
              <a:xfrm>
                <a:off x="911290" y="4470351"/>
                <a:ext cx="7502708" cy="1074975"/>
              </a:xfrm>
              <a:prstGeom prst="rect">
                <a:avLst/>
              </a:prstGeom>
              <a:noFill/>
              <a:ln w="9525">
                <a:noFill/>
                <a:miter lim="800000"/>
                <a:headEnd/>
                <a:tailEnd/>
              </a:ln>
            </p:spPr>
            <p:txBody>
              <a:bodyPr>
                <a:spAutoFit/>
              </a:bodyPr>
              <a:lstStyle/>
              <a:p>
                <a:pPr algn="ctr" defTabSz="457200"/>
                <a:r>
                  <a:rPr lang="zh-CN" altLang="en-US" sz="2000">
                    <a:latin typeface="微软雅黑" pitchFamily="34" charset="-122"/>
                    <a:ea typeface="微软雅黑" pitchFamily="34" charset="-122"/>
                  </a:rPr>
                  <a:t>展现对校外各类组织的</a:t>
                </a:r>
                <a:endParaRPr lang="en-US" altLang="zh-CN" sz="2000">
                  <a:latin typeface="微软雅黑" pitchFamily="34" charset="-122"/>
                  <a:ea typeface="微软雅黑" pitchFamily="34" charset="-122"/>
                </a:endParaRPr>
              </a:p>
              <a:p>
                <a:pPr algn="ctr" defTabSz="457200"/>
                <a:r>
                  <a:rPr lang="zh-CN" altLang="en-US" sz="2000">
                    <a:latin typeface="微软雅黑" pitchFamily="34" charset="-122"/>
                    <a:ea typeface="微软雅黑" pitchFamily="34" charset="-122"/>
                  </a:rPr>
                  <a:t>长期联系与正向的冲击与贡献</a:t>
                </a:r>
              </a:p>
            </p:txBody>
          </p:sp>
          <p:sp>
            <p:nvSpPr>
              <p:cNvPr id="12" name="Right Arrow 11"/>
              <p:cNvSpPr/>
              <p:nvPr/>
            </p:nvSpPr>
            <p:spPr bwMode="auto">
              <a:xfrm rot="2260297">
                <a:off x="3064305" y="2703765"/>
                <a:ext cx="610628" cy="449978"/>
              </a:xfrm>
              <a:prstGeom prst="rightArrow">
                <a:avLst/>
              </a:prstGeom>
              <a:solidFill>
                <a:schemeClr val="bg2"/>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en-US" sz="1200" b="1" dirty="0">
                  <a:solidFill>
                    <a:srgbClr val="439BB3"/>
                  </a:solidFill>
                  <a:latin typeface="微软雅黑" pitchFamily="34" charset="-122"/>
                  <a:ea typeface="微软雅黑" pitchFamily="34" charset="-122"/>
                </a:endParaRPr>
              </a:p>
            </p:txBody>
          </p:sp>
          <p:sp>
            <p:nvSpPr>
              <p:cNvPr id="66569" name="Right Arrow 73"/>
              <p:cNvSpPr>
                <a:spLocks noChangeArrowheads="1"/>
              </p:cNvSpPr>
              <p:nvPr/>
            </p:nvSpPr>
            <p:spPr bwMode="auto">
              <a:xfrm rot="6622950">
                <a:off x="3760001" y="3756819"/>
                <a:ext cx="609601" cy="449264"/>
              </a:xfrm>
              <a:prstGeom prst="rightArrow">
                <a:avLst>
                  <a:gd name="adj1" fmla="val 50000"/>
                  <a:gd name="adj2" fmla="val 49928"/>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66570" name="Right Arrow 74"/>
              <p:cNvSpPr>
                <a:spLocks noChangeArrowheads="1"/>
              </p:cNvSpPr>
              <p:nvPr/>
            </p:nvSpPr>
            <p:spPr bwMode="auto">
              <a:xfrm rot="5213116">
                <a:off x="4447388" y="3794919"/>
                <a:ext cx="609601" cy="449262"/>
              </a:xfrm>
              <a:prstGeom prst="rightArrow">
                <a:avLst>
                  <a:gd name="adj1" fmla="val 50000"/>
                  <a:gd name="adj2" fmla="val 49929"/>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66571" name="Right Arrow 75"/>
              <p:cNvSpPr>
                <a:spLocks noChangeArrowheads="1"/>
              </p:cNvSpPr>
              <p:nvPr/>
            </p:nvSpPr>
            <p:spPr bwMode="auto">
              <a:xfrm rot="7021417">
                <a:off x="3024989" y="3652044"/>
                <a:ext cx="609601" cy="449262"/>
              </a:xfrm>
              <a:prstGeom prst="rightArrow">
                <a:avLst>
                  <a:gd name="adj1" fmla="val 50000"/>
                  <a:gd name="adj2" fmla="val 49929"/>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16" name="Right Arrow 15"/>
              <p:cNvSpPr/>
              <p:nvPr/>
            </p:nvSpPr>
            <p:spPr bwMode="auto">
              <a:xfrm rot="2260297">
                <a:off x="5847411" y="3727770"/>
                <a:ext cx="610628" cy="447546"/>
              </a:xfrm>
              <a:prstGeom prst="rightArrow">
                <a:avLst/>
              </a:prstGeom>
              <a:solidFill>
                <a:schemeClr val="bg2"/>
              </a:solidFill>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en-US" sz="1200" b="1" dirty="0">
                  <a:solidFill>
                    <a:srgbClr val="439BB3"/>
                  </a:solidFill>
                  <a:latin typeface="微软雅黑" pitchFamily="34" charset="-122"/>
                  <a:ea typeface="微软雅黑" pitchFamily="34" charset="-122"/>
                </a:endParaRPr>
              </a:p>
            </p:txBody>
          </p:sp>
          <p:sp>
            <p:nvSpPr>
              <p:cNvPr id="66573" name="Right Arrow 77"/>
              <p:cNvSpPr>
                <a:spLocks noChangeArrowheads="1"/>
              </p:cNvSpPr>
              <p:nvPr/>
            </p:nvSpPr>
            <p:spPr bwMode="auto">
              <a:xfrm rot="4105659">
                <a:off x="3748096" y="2646362"/>
                <a:ext cx="609601" cy="447675"/>
              </a:xfrm>
              <a:prstGeom prst="rightArrow">
                <a:avLst>
                  <a:gd name="adj1" fmla="val 50000"/>
                  <a:gd name="adj2" fmla="val 50106"/>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66574" name="Right Arrow 78"/>
              <p:cNvSpPr>
                <a:spLocks noChangeArrowheads="1"/>
              </p:cNvSpPr>
              <p:nvPr/>
            </p:nvSpPr>
            <p:spPr bwMode="auto">
              <a:xfrm rot="5629072">
                <a:off x="4374363" y="2621757"/>
                <a:ext cx="609601" cy="449262"/>
              </a:xfrm>
              <a:prstGeom prst="rightArrow">
                <a:avLst>
                  <a:gd name="adj1" fmla="val 50000"/>
                  <a:gd name="adj2" fmla="val 49929"/>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66575" name="Right Arrow 79"/>
              <p:cNvSpPr>
                <a:spLocks noChangeArrowheads="1"/>
              </p:cNvSpPr>
              <p:nvPr/>
            </p:nvSpPr>
            <p:spPr bwMode="auto">
              <a:xfrm rot="7859647">
                <a:off x="5673733" y="2705101"/>
                <a:ext cx="611187" cy="449264"/>
              </a:xfrm>
              <a:prstGeom prst="rightArrow">
                <a:avLst>
                  <a:gd name="adj1" fmla="val 50000"/>
                  <a:gd name="adj2" fmla="val 50058"/>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66576" name="Right Arrow 13"/>
              <p:cNvSpPr>
                <a:spLocks noChangeArrowheads="1"/>
              </p:cNvSpPr>
              <p:nvPr/>
            </p:nvSpPr>
            <p:spPr bwMode="auto">
              <a:xfrm rot="4105659">
                <a:off x="5149857" y="3802063"/>
                <a:ext cx="609601" cy="447675"/>
              </a:xfrm>
              <a:prstGeom prst="rightArrow">
                <a:avLst>
                  <a:gd name="adj1" fmla="val 50000"/>
                  <a:gd name="adj2" fmla="val 50106"/>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sp>
            <p:nvSpPr>
              <p:cNvPr id="66577" name="Right Arrow 14"/>
              <p:cNvSpPr>
                <a:spLocks noChangeArrowheads="1"/>
              </p:cNvSpPr>
              <p:nvPr/>
            </p:nvSpPr>
            <p:spPr bwMode="auto">
              <a:xfrm rot="7021417">
                <a:off x="4960151" y="2647156"/>
                <a:ext cx="609601" cy="449264"/>
              </a:xfrm>
              <a:prstGeom prst="rightArrow">
                <a:avLst>
                  <a:gd name="adj1" fmla="val 50000"/>
                  <a:gd name="adj2" fmla="val 49928"/>
                </a:avLst>
              </a:prstGeom>
              <a:solidFill>
                <a:schemeClr val="bg2"/>
              </a:solidFill>
              <a:ln w="25400" algn="ctr">
                <a:solidFill>
                  <a:srgbClr val="FFFFFF"/>
                </a:solidFill>
                <a:miter lim="800000"/>
                <a:headEnd/>
                <a:tailEnd/>
              </a:ln>
            </p:spPr>
            <p:txBody>
              <a:bodyPr lIns="496257" tIns="78740" rIns="78740" bIns="78740" anchor="ctr"/>
              <a:lstStyle/>
              <a:p>
                <a:pPr algn="ctr" defTabSz="1377950" latinLnBrk="1">
                  <a:lnSpc>
                    <a:spcPct val="90000"/>
                  </a:lnSpc>
                  <a:spcAft>
                    <a:spcPct val="35000"/>
                  </a:spcAft>
                </a:pPr>
                <a:endParaRPr kumimoji="1" lang="en-US" altLang="zh-CN" sz="1200" b="1">
                  <a:solidFill>
                    <a:srgbClr val="439BB3"/>
                  </a:solidFill>
                  <a:latin typeface="微软雅黑" pitchFamily="34" charset="-122"/>
                  <a:ea typeface="微软雅黑" pitchFamily="34" charset="-122"/>
                </a:endParaRPr>
              </a:p>
            </p:txBody>
          </p:sp>
        </p:gr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idx="4294967295"/>
          </p:nvPr>
        </p:nvSpPr>
        <p:spPr/>
        <p:txBody>
          <a:bodyPr/>
          <a:lstStyle/>
          <a:p>
            <a:pPr>
              <a:defRPr/>
            </a:pPr>
            <a:r>
              <a:rPr lang="zh-CN" altLang="en-US" sz="3200" kern="1200">
                <a:solidFill>
                  <a:srgbClr val="7030A0"/>
                </a:solidFill>
                <a:latin typeface="微软雅黑" pitchFamily="34" charset="-122"/>
                <a:ea typeface="微软雅黑" pitchFamily="34" charset="-122"/>
                <a:cs typeface="+mn-cs"/>
              </a:rPr>
              <a:t>师资队伍保障机制</a:t>
            </a:r>
          </a:p>
        </p:txBody>
      </p:sp>
      <p:sp>
        <p:nvSpPr>
          <p:cNvPr id="101378" name="内容占位符 2"/>
          <p:cNvSpPr>
            <a:spLocks noGrp="1"/>
          </p:cNvSpPr>
          <p:nvPr>
            <p:ph idx="4294967295"/>
          </p:nvPr>
        </p:nvSpPr>
        <p:spPr>
          <a:xfrm>
            <a:off x="428625" y="1120775"/>
            <a:ext cx="8175625" cy="5237163"/>
          </a:xfrm>
        </p:spPr>
        <p:txBody>
          <a:bodyPr/>
          <a:lstStyle/>
          <a:p>
            <a:r>
              <a:rPr lang="zh-CN" altLang="en-US" sz="2800" smtClean="0">
                <a:solidFill>
                  <a:srgbClr val="002060"/>
                </a:solidFill>
                <a:latin typeface="微软雅黑" pitchFamily="34" charset="-122"/>
                <a:ea typeface="微软雅黑" pitchFamily="34" charset="-122"/>
              </a:rPr>
              <a:t>专兼结合：</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专：训练中心教师、实验技术人员，以及工业工程系顾学雍等致力于创新教学的老师</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兼：各院系有创新教学志趣的老师，校外热心三创教育的人士</a:t>
            </a:r>
            <a:endParaRPr lang="en-US" altLang="zh-CN" sz="24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梯次结构：</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教师</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工程实验技术人员</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一线技能型辅导人员</a:t>
            </a:r>
            <a:endParaRPr lang="en-US" altLang="zh-CN" sz="24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国际化的住校创客导师：</a:t>
            </a:r>
            <a:r>
              <a:rPr lang="zh-CN" altLang="zh-CN" sz="2800" smtClean="0">
                <a:solidFill>
                  <a:srgbClr val="002060"/>
                </a:solidFill>
                <a:latin typeface="微软雅黑" pitchFamily="34" charset="-122"/>
                <a:ea typeface="微软雅黑" pitchFamily="34" charset="-122"/>
              </a:rPr>
              <a:t>聘请国内外的知名创客、专家、企业家担任驻校创客导师。</a:t>
            </a:r>
            <a:endParaRPr lang="en-US" altLang="zh-CN" sz="2800" smtClean="0">
              <a:solidFill>
                <a:srgbClr val="002060"/>
              </a:solidFill>
              <a:latin typeface="微软雅黑" pitchFamily="34" charset="-122"/>
              <a:ea typeface="微软雅黑" pitchFamily="34" charset="-122"/>
            </a:endParaRPr>
          </a:p>
          <a:p>
            <a:endParaRPr lang="zh-CN" altLang="en-US" sz="2800" smtClean="0">
              <a:solidFill>
                <a:srgbClr val="002060"/>
              </a:solidFill>
              <a:latin typeface="微软雅黑" pitchFamily="34" charset="-122"/>
              <a:ea typeface="微软雅黑" pitchFamily="34" charset="-122"/>
            </a:endParaRPr>
          </a:p>
        </p:txBody>
      </p:sp>
      <p:sp>
        <p:nvSpPr>
          <p:cNvPr id="101379" name="灯片编号占位符 4"/>
          <p:cNvSpPr txBox="1">
            <a:spLocks noGrp="1"/>
          </p:cNvSpPr>
          <p:nvPr/>
        </p:nvSpPr>
        <p:spPr bwMode="auto">
          <a:xfrm>
            <a:off x="6553200" y="6453188"/>
            <a:ext cx="1981200" cy="268287"/>
          </a:xfrm>
          <a:prstGeom prst="rect">
            <a:avLst/>
          </a:prstGeom>
          <a:noFill/>
          <a:ln w="9525">
            <a:noFill/>
            <a:miter lim="800000"/>
            <a:headEnd/>
            <a:tailEnd/>
          </a:ln>
        </p:spPr>
        <p:txBody>
          <a:bodyPr/>
          <a:lstStyle/>
          <a:p>
            <a:pPr algn="r"/>
            <a:fld id="{AE033143-50A4-4D9B-AEFD-E572EE339A43}" type="slidenum">
              <a:rPr lang="en-US" altLang="zh-CN" sz="1200">
                <a:solidFill>
                  <a:srgbClr val="CC3399"/>
                </a:solidFill>
                <a:latin typeface="微软雅黑" pitchFamily="34" charset="-122"/>
                <a:ea typeface="微软雅黑" pitchFamily="34" charset="-122"/>
              </a:rPr>
              <a:pPr algn="r"/>
              <a:t>30</a:t>
            </a:fld>
            <a:endParaRPr lang="en-US" altLang="zh-CN" sz="1200">
              <a:solidFill>
                <a:srgbClr val="CC3399"/>
              </a:solidFill>
              <a:latin typeface="微软雅黑" pitchFamily="34" charset="-122"/>
              <a:ea typeface="微软雅黑"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idx="4294967295"/>
          </p:nvPr>
        </p:nvSpPr>
        <p:spPr>
          <a:xfrm>
            <a:off x="539750" y="50800"/>
            <a:ext cx="5940425" cy="785813"/>
          </a:xfrm>
        </p:spPr>
        <p:txBody>
          <a:bodyPr/>
          <a:lstStyle/>
          <a:p>
            <a:r>
              <a:rPr lang="zh-CN" altLang="en-US" sz="3200" smtClean="0">
                <a:solidFill>
                  <a:srgbClr val="7030A0"/>
                </a:solidFill>
                <a:latin typeface="微软雅黑" pitchFamily="34" charset="-122"/>
                <a:ea typeface="微软雅黑" pitchFamily="34" charset="-122"/>
              </a:rPr>
              <a:t>建设经费和运行经费预算</a:t>
            </a:r>
          </a:p>
        </p:txBody>
      </p:sp>
      <p:sp>
        <p:nvSpPr>
          <p:cNvPr id="102402" name="Content Placeholder 2"/>
          <p:cNvSpPr>
            <a:spLocks noGrp="1"/>
          </p:cNvSpPr>
          <p:nvPr>
            <p:ph idx="4294967295"/>
          </p:nvPr>
        </p:nvSpPr>
        <p:spPr>
          <a:xfrm>
            <a:off x="611188" y="1341438"/>
            <a:ext cx="7848600" cy="5000625"/>
          </a:xfrm>
        </p:spPr>
        <p:txBody>
          <a:bodyPr/>
          <a:lstStyle/>
          <a:p>
            <a:pPr marL="514350" indent="-514350">
              <a:buFont typeface="Wingdings" pitchFamily="2" charset="2"/>
              <a:buAutoNum type="arabicPeriod"/>
            </a:pPr>
            <a:r>
              <a:rPr lang="zh-CN" altLang="en-US" sz="2800" smtClean="0">
                <a:solidFill>
                  <a:srgbClr val="002060"/>
                </a:solidFill>
                <a:latin typeface="微软雅黑" pitchFamily="34" charset="-122"/>
                <a:ea typeface="微软雅黑" pitchFamily="34" charset="-122"/>
                <a:cs typeface="Heiti SC Light"/>
              </a:rPr>
              <a:t>训练中心现有设备搬迁和调试：</a:t>
            </a:r>
            <a:r>
              <a:rPr lang="en-US" altLang="zh-CN" sz="2800" smtClean="0">
                <a:solidFill>
                  <a:srgbClr val="002060"/>
                </a:solidFill>
                <a:latin typeface="微软雅黑" pitchFamily="34" charset="-122"/>
                <a:ea typeface="微软雅黑" pitchFamily="34" charset="-122"/>
                <a:cs typeface="Heiti SC Light"/>
              </a:rPr>
              <a:t>150</a:t>
            </a:r>
            <a:r>
              <a:rPr lang="zh-CN" altLang="en-US" sz="2800" smtClean="0">
                <a:solidFill>
                  <a:srgbClr val="002060"/>
                </a:solidFill>
                <a:latin typeface="微软雅黑" pitchFamily="34" charset="-122"/>
                <a:ea typeface="微软雅黑" pitchFamily="34" charset="-122"/>
                <a:cs typeface="Heiti SC Light"/>
              </a:rPr>
              <a:t>万</a:t>
            </a:r>
            <a:endParaRPr lang="en-US" altLang="zh-CN" sz="2800" smtClean="0">
              <a:solidFill>
                <a:srgbClr val="002060"/>
              </a:solidFill>
              <a:latin typeface="微软雅黑" pitchFamily="34" charset="-122"/>
              <a:ea typeface="微软雅黑" pitchFamily="34" charset="-122"/>
              <a:cs typeface="Heiti SC Light"/>
            </a:endParaRPr>
          </a:p>
          <a:p>
            <a:pPr marL="514350" indent="-514350">
              <a:buFont typeface="Wingdings" pitchFamily="2" charset="2"/>
              <a:buAutoNum type="arabicPeriod"/>
            </a:pPr>
            <a:r>
              <a:rPr lang="zh-CN" altLang="en-US" sz="2800" smtClean="0">
                <a:solidFill>
                  <a:srgbClr val="002060"/>
                </a:solidFill>
                <a:latin typeface="微软雅黑" pitchFamily="34" charset="-122"/>
                <a:ea typeface="微软雅黑" pitchFamily="34" charset="-122"/>
                <a:cs typeface="Heiti SC Light"/>
              </a:rPr>
              <a:t>信息化平台和创客空间建设：</a:t>
            </a:r>
            <a:r>
              <a:rPr lang="en-US" altLang="zh-CN" sz="2800" smtClean="0">
                <a:solidFill>
                  <a:srgbClr val="002060"/>
                </a:solidFill>
                <a:latin typeface="微软雅黑" pitchFamily="34" charset="-122"/>
                <a:ea typeface="微软雅黑" pitchFamily="34" charset="-122"/>
                <a:cs typeface="Heiti SC Light"/>
              </a:rPr>
              <a:t>1100</a:t>
            </a:r>
            <a:r>
              <a:rPr lang="zh-CN" altLang="en-US" sz="2800" smtClean="0">
                <a:solidFill>
                  <a:srgbClr val="002060"/>
                </a:solidFill>
                <a:latin typeface="微软雅黑" pitchFamily="34" charset="-122"/>
                <a:ea typeface="微软雅黑" pitchFamily="34" charset="-122"/>
                <a:cs typeface="Heiti SC Light"/>
              </a:rPr>
              <a:t>万</a:t>
            </a:r>
            <a:endParaRPr lang="en-US" altLang="zh-CN" sz="2800" smtClean="0">
              <a:solidFill>
                <a:srgbClr val="002060"/>
              </a:solidFill>
              <a:latin typeface="微软雅黑" pitchFamily="34" charset="-122"/>
              <a:ea typeface="微软雅黑" pitchFamily="34" charset="-122"/>
              <a:cs typeface="Heiti SC Light"/>
            </a:endParaRPr>
          </a:p>
          <a:p>
            <a:pPr marL="514350" indent="-514350">
              <a:buFont typeface="Wingdings" pitchFamily="2" charset="2"/>
              <a:buAutoNum type="arabicPeriod"/>
            </a:pPr>
            <a:r>
              <a:rPr lang="zh-CN" altLang="en-US" sz="2800" smtClean="0">
                <a:solidFill>
                  <a:srgbClr val="002060"/>
                </a:solidFill>
                <a:latin typeface="微软雅黑" pitchFamily="34" charset="-122"/>
                <a:ea typeface="微软雅黑" pitchFamily="34" charset="-122"/>
                <a:cs typeface="Heiti SC Light"/>
              </a:rPr>
              <a:t>创客空间课程建设费用：</a:t>
            </a:r>
            <a:r>
              <a:rPr lang="en-US" altLang="zh-CN" sz="2800" smtClean="0">
                <a:solidFill>
                  <a:srgbClr val="002060"/>
                </a:solidFill>
                <a:latin typeface="微软雅黑" pitchFamily="34" charset="-122"/>
                <a:ea typeface="微软雅黑" pitchFamily="34" charset="-122"/>
                <a:cs typeface="Heiti SC Light"/>
              </a:rPr>
              <a:t>120</a:t>
            </a:r>
            <a:r>
              <a:rPr lang="zh-CN" altLang="en-US" sz="2800" smtClean="0">
                <a:solidFill>
                  <a:srgbClr val="002060"/>
                </a:solidFill>
                <a:latin typeface="微软雅黑" pitchFamily="34" charset="-122"/>
                <a:ea typeface="微软雅黑" pitchFamily="34" charset="-122"/>
                <a:cs typeface="Heiti SC Light"/>
              </a:rPr>
              <a:t>万元</a:t>
            </a:r>
            <a:endParaRPr lang="en-US" altLang="zh-CN" sz="2800" smtClean="0">
              <a:solidFill>
                <a:srgbClr val="002060"/>
              </a:solidFill>
              <a:latin typeface="微软雅黑" pitchFamily="34" charset="-122"/>
              <a:ea typeface="微软雅黑" pitchFamily="34" charset="-122"/>
              <a:cs typeface="Heiti SC Light"/>
            </a:endParaRPr>
          </a:p>
          <a:p>
            <a:pPr lvl="1"/>
            <a:r>
              <a:rPr lang="en-US" altLang="zh-CN" smtClean="0">
                <a:solidFill>
                  <a:srgbClr val="002060"/>
                </a:solidFill>
                <a:latin typeface="微软雅黑" pitchFamily="34" charset="-122"/>
                <a:ea typeface="微软雅黑" pitchFamily="34" charset="-122"/>
                <a:cs typeface="Heiti SC Light"/>
              </a:rPr>
              <a:t>20</a:t>
            </a:r>
            <a:r>
              <a:rPr lang="zh-CN" altLang="en-US" smtClean="0">
                <a:solidFill>
                  <a:srgbClr val="002060"/>
                </a:solidFill>
                <a:latin typeface="微软雅黑" pitchFamily="34" charset="-122"/>
                <a:ea typeface="微软雅黑" pitchFamily="34" charset="-122"/>
                <a:cs typeface="Heiti SC Light"/>
              </a:rPr>
              <a:t>门，</a:t>
            </a:r>
            <a:r>
              <a:rPr lang="en-US" altLang="zh-CN" smtClean="0">
                <a:solidFill>
                  <a:srgbClr val="002060"/>
                </a:solidFill>
                <a:latin typeface="微软雅黑" pitchFamily="34" charset="-122"/>
                <a:ea typeface="微软雅黑" pitchFamily="34" charset="-122"/>
                <a:cs typeface="Heiti SC Light"/>
              </a:rPr>
              <a:t>6</a:t>
            </a:r>
            <a:r>
              <a:rPr lang="zh-CN" altLang="en-US" smtClean="0">
                <a:solidFill>
                  <a:srgbClr val="002060"/>
                </a:solidFill>
                <a:latin typeface="微软雅黑" pitchFamily="34" charset="-122"/>
                <a:ea typeface="微软雅黑" pitchFamily="34" charset="-122"/>
                <a:cs typeface="Heiti SC Light"/>
              </a:rPr>
              <a:t>万元</a:t>
            </a:r>
            <a:r>
              <a:rPr lang="en-US" altLang="zh-CN" smtClean="0">
                <a:solidFill>
                  <a:srgbClr val="002060"/>
                </a:solidFill>
                <a:latin typeface="微软雅黑" pitchFamily="34" charset="-122"/>
                <a:ea typeface="微软雅黑" pitchFamily="34" charset="-122"/>
                <a:cs typeface="Heiti SC Light"/>
              </a:rPr>
              <a:t>/</a:t>
            </a:r>
            <a:r>
              <a:rPr lang="zh-CN" altLang="en-US" smtClean="0">
                <a:solidFill>
                  <a:srgbClr val="002060"/>
                </a:solidFill>
                <a:latin typeface="微软雅黑" pitchFamily="34" charset="-122"/>
                <a:ea typeface="微软雅黑" pitchFamily="34" charset="-122"/>
                <a:cs typeface="Heiti SC Light"/>
              </a:rPr>
              <a:t>门。可支持每年</a:t>
            </a:r>
            <a:r>
              <a:rPr lang="en-US" altLang="zh-CN" smtClean="0">
                <a:solidFill>
                  <a:srgbClr val="002060"/>
                </a:solidFill>
                <a:latin typeface="微软雅黑" pitchFamily="34" charset="-122"/>
                <a:ea typeface="微软雅黑" pitchFamily="34" charset="-122"/>
                <a:cs typeface="Heiti SC Light"/>
              </a:rPr>
              <a:t>1/3</a:t>
            </a:r>
            <a:r>
              <a:rPr lang="zh-CN" altLang="en-US" smtClean="0">
                <a:solidFill>
                  <a:srgbClr val="002060"/>
                </a:solidFill>
                <a:latin typeface="微软雅黑" pitchFamily="34" charset="-122"/>
                <a:ea typeface="微软雅黑" pitchFamily="34" charset="-122"/>
                <a:cs typeface="Heiti SC Light"/>
              </a:rPr>
              <a:t>的本科生参与课程。</a:t>
            </a:r>
            <a:endParaRPr lang="en-US" altLang="zh-CN" smtClean="0">
              <a:solidFill>
                <a:srgbClr val="002060"/>
              </a:solidFill>
              <a:latin typeface="微软雅黑" pitchFamily="34" charset="-122"/>
              <a:ea typeface="微软雅黑" pitchFamily="34" charset="-122"/>
              <a:cs typeface="Heiti SC Light"/>
            </a:endParaRPr>
          </a:p>
          <a:p>
            <a:pPr lvl="1"/>
            <a:r>
              <a:rPr lang="zh-CN" altLang="en-US" smtClean="0">
                <a:solidFill>
                  <a:srgbClr val="002060"/>
                </a:solidFill>
                <a:latin typeface="微软雅黑" pitchFamily="34" charset="-122"/>
                <a:ea typeface="微软雅黑" pitchFamily="34" charset="-122"/>
                <a:cs typeface="Heiti SC Light"/>
              </a:rPr>
              <a:t>用于准备、资料、记录、数据、拍摄、设备、网站等投入。</a:t>
            </a:r>
            <a:endParaRPr lang="en-US" altLang="zh-CN" sz="2800" smtClean="0">
              <a:solidFill>
                <a:srgbClr val="002060"/>
              </a:solidFill>
              <a:latin typeface="微软雅黑" pitchFamily="34" charset="-122"/>
              <a:ea typeface="微软雅黑" pitchFamily="34" charset="-122"/>
              <a:cs typeface="Heiti SC Light"/>
            </a:endParaRPr>
          </a:p>
          <a:p>
            <a:pPr marL="514350" indent="-514350">
              <a:buFont typeface="Verdana" pitchFamily="34" charset="0"/>
              <a:buAutoNum type="arabicPeriod"/>
            </a:pPr>
            <a:r>
              <a:rPr lang="zh-CN" altLang="en-US" sz="2800" smtClean="0">
                <a:solidFill>
                  <a:srgbClr val="002060"/>
                </a:solidFill>
                <a:latin typeface="微软雅黑" pitchFamily="34" charset="-122"/>
                <a:ea typeface="微软雅黑" pitchFamily="34" charset="-122"/>
                <a:cs typeface="Heiti SC Light"/>
              </a:rPr>
              <a:t>运行经费：每年</a:t>
            </a:r>
            <a:r>
              <a:rPr lang="en-US" altLang="zh-CN" sz="2800" smtClean="0">
                <a:solidFill>
                  <a:srgbClr val="002060"/>
                </a:solidFill>
                <a:latin typeface="微软雅黑" pitchFamily="34" charset="-122"/>
                <a:ea typeface="微软雅黑" pitchFamily="34" charset="-122"/>
                <a:cs typeface="Heiti SC Light"/>
              </a:rPr>
              <a:t>455</a:t>
            </a:r>
            <a:r>
              <a:rPr lang="zh-TW" altLang="en-US" sz="2800" smtClean="0">
                <a:solidFill>
                  <a:srgbClr val="002060"/>
                </a:solidFill>
                <a:latin typeface="微软雅黑" pitchFamily="34" charset="-122"/>
                <a:ea typeface="微软雅黑" pitchFamily="34" charset="-122"/>
                <a:cs typeface="Heiti SC Light"/>
              </a:rPr>
              <a:t>万</a:t>
            </a:r>
            <a:r>
              <a:rPr lang="zh-CN" altLang="en-US" sz="2800" smtClean="0">
                <a:solidFill>
                  <a:srgbClr val="002060"/>
                </a:solidFill>
                <a:latin typeface="微软雅黑" pitchFamily="34" charset="-122"/>
                <a:ea typeface="微软雅黑" pitchFamily="34" charset="-122"/>
                <a:cs typeface="Heiti SC Light"/>
              </a:rPr>
              <a:t>元</a:t>
            </a:r>
            <a:endParaRPr lang="en-US" altLang="zh-CN" sz="2800" smtClean="0">
              <a:solidFill>
                <a:srgbClr val="002060"/>
              </a:solidFill>
              <a:latin typeface="微软雅黑" pitchFamily="34" charset="-122"/>
              <a:ea typeface="微软雅黑" pitchFamily="34" charset="-122"/>
              <a:cs typeface="Heiti SC Light"/>
            </a:endParaRPr>
          </a:p>
        </p:txBody>
      </p:sp>
      <p:sp>
        <p:nvSpPr>
          <p:cNvPr id="102403" name="Slide Number Placeholder 1"/>
          <p:cNvSpPr>
            <a:spLocks noGrp="1"/>
          </p:cNvSpPr>
          <p:nvPr>
            <p:ph type="sldNum" sz="quarter" idx="12"/>
          </p:nvPr>
        </p:nvSpPr>
        <p:spPr>
          <a:noFill/>
        </p:spPr>
        <p:txBody>
          <a:bodyPr/>
          <a:lstStyle/>
          <a:p>
            <a:fld id="{5A19A45C-7215-47CE-95C1-FAB11FBCD1EF}" type="slidenum">
              <a:rPr lang="en-US" altLang="zh-CN" smtClean="0">
                <a:ea typeface="宋体" charset="-122"/>
              </a:rPr>
              <a:pPr/>
              <a:t>31</a:t>
            </a:fld>
            <a:endParaRPr lang="en-US" altLang="zh-CN" smtClean="0">
              <a:ea typeface="宋体"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
          <p:cNvSpPr>
            <a:spLocks noGrp="1"/>
          </p:cNvSpPr>
          <p:nvPr>
            <p:ph type="title" idx="4294967295"/>
          </p:nvPr>
        </p:nvSpPr>
        <p:spPr>
          <a:xfrm>
            <a:off x="539750" y="1162050"/>
            <a:ext cx="6337300" cy="538163"/>
          </a:xfrm>
        </p:spPr>
        <p:txBody>
          <a:bodyPr/>
          <a:lstStyle/>
          <a:p>
            <a:r>
              <a:rPr lang="zh-CN" altLang="en-US" sz="3200" smtClean="0">
                <a:solidFill>
                  <a:srgbClr val="002060"/>
                </a:solidFill>
                <a:latin typeface="微软雅黑" pitchFamily="34" charset="-122"/>
                <a:ea typeface="微软雅黑" pitchFamily="34" charset="-122"/>
              </a:rPr>
              <a:t>运行经费：每年</a:t>
            </a:r>
            <a:r>
              <a:rPr lang="en-US" altLang="zh-CN" sz="3200" smtClean="0">
                <a:solidFill>
                  <a:srgbClr val="002060"/>
                </a:solidFill>
                <a:latin typeface="微软雅黑" pitchFamily="34" charset="-122"/>
                <a:ea typeface="微软雅黑" pitchFamily="34" charset="-122"/>
              </a:rPr>
              <a:t>455</a:t>
            </a:r>
            <a:r>
              <a:rPr lang="zh-CN" altLang="en-US" sz="3200" smtClean="0">
                <a:solidFill>
                  <a:srgbClr val="002060"/>
                </a:solidFill>
                <a:latin typeface="微软雅黑" pitchFamily="34" charset="-122"/>
                <a:ea typeface="微软雅黑" pitchFamily="34" charset="-122"/>
              </a:rPr>
              <a:t>万元</a:t>
            </a:r>
          </a:p>
        </p:txBody>
      </p:sp>
      <p:sp>
        <p:nvSpPr>
          <p:cNvPr id="104450" name="内容占位符 2"/>
          <p:cNvSpPr>
            <a:spLocks noGrp="1"/>
          </p:cNvSpPr>
          <p:nvPr>
            <p:ph idx="4294967295"/>
          </p:nvPr>
        </p:nvSpPr>
        <p:spPr>
          <a:xfrm>
            <a:off x="566738" y="1773238"/>
            <a:ext cx="8001000" cy="4572000"/>
          </a:xfrm>
        </p:spPr>
        <p:txBody>
          <a:bodyPr/>
          <a:lstStyle/>
          <a:p>
            <a:r>
              <a:rPr lang="zh-CN" altLang="en-US" sz="2800" smtClean="0">
                <a:solidFill>
                  <a:srgbClr val="002060"/>
                </a:solidFill>
                <a:latin typeface="微软雅黑" pitchFamily="34" charset="-122"/>
                <a:ea typeface="微软雅黑" pitchFamily="34" charset="-122"/>
              </a:rPr>
              <a:t>师资及人工费用：</a:t>
            </a:r>
            <a:r>
              <a:rPr lang="en-US" altLang="zh-CN" sz="2800" smtClean="0">
                <a:solidFill>
                  <a:srgbClr val="002060"/>
                </a:solidFill>
                <a:latin typeface="微软雅黑" pitchFamily="34" charset="-122"/>
                <a:ea typeface="微软雅黑" pitchFamily="34" charset="-122"/>
              </a:rPr>
              <a:t>190</a:t>
            </a:r>
            <a:r>
              <a:rPr lang="zh-CN" altLang="en-US" sz="2800" smtClean="0">
                <a:solidFill>
                  <a:srgbClr val="002060"/>
                </a:solidFill>
                <a:latin typeface="微软雅黑" pitchFamily="34" charset="-122"/>
                <a:ea typeface="微软雅黑" pitchFamily="34" charset="-122"/>
              </a:rPr>
              <a:t>万</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专职教师：</a:t>
            </a:r>
            <a:r>
              <a:rPr lang="en-US" altLang="zh-CN" sz="2400" smtClean="0">
                <a:solidFill>
                  <a:srgbClr val="002060"/>
                </a:solidFill>
                <a:latin typeface="微软雅黑" pitchFamily="34" charset="-122"/>
                <a:ea typeface="微软雅黑" pitchFamily="34" charset="-122"/>
              </a:rPr>
              <a:t>30</a:t>
            </a:r>
            <a:r>
              <a:rPr lang="zh-CN" altLang="en-US" sz="2400" smtClean="0">
                <a:solidFill>
                  <a:srgbClr val="002060"/>
                </a:solidFill>
                <a:latin typeface="微软雅黑" pitchFamily="34" charset="-122"/>
                <a:ea typeface="微软雅黑" pitchFamily="34" charset="-122"/>
              </a:rPr>
              <a:t>万元</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空间兼职教师：</a:t>
            </a:r>
            <a:r>
              <a:rPr lang="en-US" altLang="zh-CN" sz="2400" smtClean="0">
                <a:solidFill>
                  <a:srgbClr val="002060"/>
                </a:solidFill>
                <a:latin typeface="微软雅黑" pitchFamily="34" charset="-122"/>
                <a:ea typeface="微软雅黑" pitchFamily="34" charset="-122"/>
              </a:rPr>
              <a:t>5</a:t>
            </a:r>
            <a:r>
              <a:rPr lang="zh-CN" altLang="en-US" sz="2400" smtClean="0">
                <a:solidFill>
                  <a:srgbClr val="002060"/>
                </a:solidFill>
                <a:latin typeface="微软雅黑" pitchFamily="34" charset="-122"/>
                <a:ea typeface="微软雅黑" pitchFamily="34" charset="-122"/>
              </a:rPr>
              <a:t>万元</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人年，</a:t>
            </a:r>
            <a:r>
              <a:rPr lang="en-US" altLang="zh-CN" sz="2400" smtClean="0">
                <a:solidFill>
                  <a:srgbClr val="002060"/>
                </a:solidFill>
                <a:latin typeface="微软雅黑" pitchFamily="34" charset="-122"/>
                <a:ea typeface="微软雅黑" pitchFamily="34" charset="-122"/>
              </a:rPr>
              <a:t>10</a:t>
            </a:r>
            <a:r>
              <a:rPr lang="zh-CN" altLang="en-US" sz="2400" smtClean="0">
                <a:solidFill>
                  <a:srgbClr val="002060"/>
                </a:solidFill>
                <a:latin typeface="微软雅黑" pitchFamily="34" charset="-122"/>
                <a:ea typeface="微软雅黑" pitchFamily="34" charset="-122"/>
              </a:rPr>
              <a:t>人，共</a:t>
            </a:r>
            <a:r>
              <a:rPr lang="en-US" altLang="zh-CN" sz="2400" smtClean="0">
                <a:solidFill>
                  <a:srgbClr val="002060"/>
                </a:solidFill>
                <a:latin typeface="微软雅黑" pitchFamily="34" charset="-122"/>
                <a:ea typeface="微软雅黑" pitchFamily="34" charset="-122"/>
              </a:rPr>
              <a:t>50</a:t>
            </a:r>
            <a:r>
              <a:rPr lang="zh-CN" altLang="en-US" sz="2400" smtClean="0">
                <a:solidFill>
                  <a:srgbClr val="002060"/>
                </a:solidFill>
                <a:latin typeface="微软雅黑" pitchFamily="34" charset="-122"/>
                <a:ea typeface="微软雅黑" pitchFamily="34" charset="-122"/>
              </a:rPr>
              <a:t>万</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训练中心服务和辅助人员：</a:t>
            </a:r>
            <a:r>
              <a:rPr lang="en-US" altLang="zh-CN" sz="2400" smtClean="0">
                <a:solidFill>
                  <a:srgbClr val="002060"/>
                </a:solidFill>
                <a:latin typeface="微软雅黑" pitchFamily="34" charset="-122"/>
                <a:ea typeface="微软雅黑" pitchFamily="34" charset="-122"/>
              </a:rPr>
              <a:t>50</a:t>
            </a:r>
            <a:r>
              <a:rPr lang="zh-CN" altLang="en-US" sz="2400" smtClean="0">
                <a:solidFill>
                  <a:srgbClr val="002060"/>
                </a:solidFill>
                <a:latin typeface="微软雅黑" pitchFamily="34" charset="-122"/>
                <a:ea typeface="微软雅黑" pitchFamily="34" charset="-122"/>
              </a:rPr>
              <a:t>万元</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创客驻校导师计划：</a:t>
            </a:r>
            <a:r>
              <a:rPr lang="en-US" altLang="zh-CN" sz="2400" smtClean="0">
                <a:solidFill>
                  <a:srgbClr val="002060"/>
                </a:solidFill>
                <a:latin typeface="微软雅黑" pitchFamily="34" charset="-122"/>
                <a:ea typeface="微软雅黑" pitchFamily="34" charset="-122"/>
              </a:rPr>
              <a:t>60</a:t>
            </a:r>
            <a:r>
              <a:rPr lang="zh-CN" altLang="en-US" sz="2400" smtClean="0">
                <a:solidFill>
                  <a:srgbClr val="002060"/>
                </a:solidFill>
                <a:latin typeface="微软雅黑" pitchFamily="34" charset="-122"/>
                <a:ea typeface="微软雅黑" pitchFamily="34" charset="-122"/>
              </a:rPr>
              <a:t>万</a:t>
            </a:r>
            <a:endParaRPr lang="en-US" altLang="zh-CN" sz="2400" smtClean="0">
              <a:solidFill>
                <a:srgbClr val="002060"/>
              </a:solidFill>
              <a:latin typeface="微软雅黑" pitchFamily="34" charset="-122"/>
              <a:ea typeface="微软雅黑" pitchFamily="34" charset="-122"/>
            </a:endParaRPr>
          </a:p>
          <a:p>
            <a:r>
              <a:rPr lang="zh-CN" altLang="en-US" sz="2800" smtClean="0">
                <a:solidFill>
                  <a:srgbClr val="002060"/>
                </a:solidFill>
                <a:latin typeface="微软雅黑" pitchFamily="34" charset="-122"/>
                <a:ea typeface="微软雅黑" pitchFamily="34" charset="-122"/>
              </a:rPr>
              <a:t>创客课程运行经费（</a:t>
            </a:r>
            <a:r>
              <a:rPr lang="en-US" altLang="zh-CN" sz="2800" smtClean="0">
                <a:solidFill>
                  <a:srgbClr val="002060"/>
                </a:solidFill>
                <a:latin typeface="微软雅黑" pitchFamily="34" charset="-122"/>
                <a:ea typeface="微软雅黑" pitchFamily="34" charset="-122"/>
              </a:rPr>
              <a:t>100</a:t>
            </a:r>
            <a:r>
              <a:rPr lang="zh-CN" altLang="en-US" sz="28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开发</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门课程，支持每年</a:t>
            </a:r>
            <a:r>
              <a:rPr lang="en-US" altLang="zh-CN" sz="2400" smtClean="0">
                <a:solidFill>
                  <a:srgbClr val="002060"/>
                </a:solidFill>
                <a:latin typeface="微软雅黑" pitchFamily="34" charset="-122"/>
                <a:ea typeface="微软雅黑" pitchFamily="34" charset="-122"/>
              </a:rPr>
              <a:t>1/3</a:t>
            </a:r>
            <a:r>
              <a:rPr lang="zh-CN" altLang="en-US" sz="2400" smtClean="0">
                <a:solidFill>
                  <a:srgbClr val="002060"/>
                </a:solidFill>
                <a:latin typeface="微软雅黑" pitchFamily="34" charset="-122"/>
                <a:ea typeface="微软雅黑" pitchFamily="34" charset="-122"/>
              </a:rPr>
              <a:t>的本科生参与课程。</a:t>
            </a:r>
            <a:endParaRPr lang="en-US" altLang="zh-CN" sz="24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课程耗材费用：</a:t>
            </a:r>
            <a:r>
              <a:rPr lang="en-US" altLang="zh-CN" sz="2400" smtClean="0">
                <a:solidFill>
                  <a:srgbClr val="002060"/>
                </a:solidFill>
                <a:latin typeface="微软雅黑" pitchFamily="34" charset="-122"/>
                <a:ea typeface="微软雅黑" pitchFamily="34" charset="-122"/>
              </a:rPr>
              <a:t>100</a:t>
            </a:r>
            <a:r>
              <a:rPr lang="zh-CN" altLang="en-US" sz="2400" smtClean="0">
                <a:solidFill>
                  <a:srgbClr val="002060"/>
                </a:solidFill>
                <a:latin typeface="微软雅黑" pitchFamily="34" charset="-122"/>
                <a:ea typeface="微软雅黑" pitchFamily="34" charset="-122"/>
              </a:rPr>
              <a:t>万元。</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门课，耗材费用</a:t>
            </a:r>
            <a:r>
              <a:rPr lang="en-US" altLang="zh-CN" sz="2400" smtClean="0">
                <a:solidFill>
                  <a:srgbClr val="002060"/>
                </a:solidFill>
                <a:latin typeface="微软雅黑" pitchFamily="34" charset="-122"/>
                <a:ea typeface="微软雅黑" pitchFamily="34" charset="-122"/>
              </a:rPr>
              <a:t>5</a:t>
            </a:r>
            <a:r>
              <a:rPr lang="zh-CN" altLang="en-US" sz="2400" smtClean="0">
                <a:solidFill>
                  <a:srgbClr val="002060"/>
                </a:solidFill>
                <a:latin typeface="微软雅黑" pitchFamily="34" charset="-122"/>
                <a:ea typeface="微软雅黑" pitchFamily="34" charset="-122"/>
              </a:rPr>
              <a:t>万元</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每门。</a:t>
            </a:r>
            <a:endParaRPr lang="en-US" altLang="zh-CN" sz="2400" smtClean="0">
              <a:solidFill>
                <a:srgbClr val="002060"/>
              </a:solidFill>
              <a:latin typeface="微软雅黑" pitchFamily="34" charset="-122"/>
              <a:ea typeface="微软雅黑" pitchFamily="34" charset="-122"/>
            </a:endParaRPr>
          </a:p>
        </p:txBody>
      </p:sp>
      <p:sp>
        <p:nvSpPr>
          <p:cNvPr id="104451" name="Slide Number Placeholder 3"/>
          <p:cNvSpPr>
            <a:spLocks noGrp="1"/>
          </p:cNvSpPr>
          <p:nvPr>
            <p:ph type="sldNum" sz="quarter" idx="12"/>
          </p:nvPr>
        </p:nvSpPr>
        <p:spPr>
          <a:noFill/>
        </p:spPr>
        <p:txBody>
          <a:bodyPr/>
          <a:lstStyle/>
          <a:p>
            <a:fld id="{4E976770-7BD6-4327-8E2C-3710D4F64877}" type="slidenum">
              <a:rPr lang="en-US" altLang="zh-CN" smtClean="0">
                <a:ea typeface="宋体" charset="-122"/>
              </a:rPr>
              <a:pPr/>
              <a:t>32</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内容占位符 2"/>
          <p:cNvSpPr>
            <a:spLocks noGrp="1"/>
          </p:cNvSpPr>
          <p:nvPr>
            <p:ph idx="4294967295"/>
          </p:nvPr>
        </p:nvSpPr>
        <p:spPr>
          <a:xfrm>
            <a:off x="395288" y="1196975"/>
            <a:ext cx="8143875" cy="5357813"/>
          </a:xfrm>
        </p:spPr>
        <p:txBody>
          <a:bodyPr/>
          <a:lstStyle/>
          <a:p>
            <a:r>
              <a:rPr lang="zh-CN" altLang="en-US" sz="2800" smtClean="0">
                <a:solidFill>
                  <a:srgbClr val="002060"/>
                </a:solidFill>
                <a:latin typeface="微软雅黑" pitchFamily="34" charset="-122"/>
                <a:ea typeface="微软雅黑" pitchFamily="34" charset="-122"/>
              </a:rPr>
              <a:t>创客活动、创客项目支持费用：</a:t>
            </a:r>
            <a:r>
              <a:rPr lang="en-US" altLang="zh-CN" sz="2800" smtClean="0">
                <a:solidFill>
                  <a:srgbClr val="002060"/>
                </a:solidFill>
                <a:latin typeface="微软雅黑" pitchFamily="34" charset="-122"/>
                <a:ea typeface="微软雅黑" pitchFamily="34" charset="-122"/>
              </a:rPr>
              <a:t>90</a:t>
            </a:r>
            <a:r>
              <a:rPr lang="zh-CN" altLang="en-US" sz="2800" smtClean="0">
                <a:solidFill>
                  <a:srgbClr val="002060"/>
                </a:solidFill>
                <a:latin typeface="微软雅黑" pitchFamily="34" charset="-122"/>
                <a:ea typeface="微软雅黑" pitchFamily="34" charset="-122"/>
              </a:rPr>
              <a:t>万元</a:t>
            </a:r>
            <a:endParaRPr lang="en-US" altLang="zh-CN" sz="2800" smtClean="0">
              <a:solidFill>
                <a:srgbClr val="002060"/>
              </a:solidFill>
              <a:latin typeface="微软雅黑" pitchFamily="34" charset="-122"/>
              <a:ea typeface="微软雅黑" pitchFamily="34" charset="-122"/>
            </a:endParaRPr>
          </a:p>
          <a:p>
            <a:pPr lvl="1"/>
            <a:r>
              <a:rPr lang="zh-CN" altLang="en-US" sz="2400" smtClean="0">
                <a:solidFill>
                  <a:srgbClr val="002060"/>
                </a:solidFill>
                <a:latin typeface="微软雅黑" pitchFamily="34" charset="-122"/>
                <a:ea typeface="微软雅黑" pitchFamily="34" charset="-122"/>
              </a:rPr>
              <a:t>创客马拉松大赛，</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万</a:t>
            </a:r>
            <a:r>
              <a:rPr lang="en-US" altLang="zh-CN" sz="2400" smtClean="0">
                <a:solidFill>
                  <a:srgbClr val="002060"/>
                </a:solidFill>
                <a:latin typeface="微软雅黑" pitchFamily="34" charset="-122"/>
                <a:ea typeface="微软雅黑" pitchFamily="34" charset="-122"/>
              </a:rPr>
              <a:t>/</a:t>
            </a:r>
            <a:r>
              <a:rPr lang="zh-CN" altLang="en-US" sz="2400" smtClean="0">
                <a:solidFill>
                  <a:srgbClr val="002060"/>
                </a:solidFill>
                <a:latin typeface="微软雅黑" pitchFamily="34" charset="-122"/>
                <a:ea typeface="微软雅黑" pitchFamily="34" charset="-122"/>
              </a:rPr>
              <a:t>年，春秋各一次</a:t>
            </a:r>
          </a:p>
          <a:p>
            <a:pPr lvl="1"/>
            <a:r>
              <a:rPr lang="zh-CN" altLang="en-US" sz="2400" smtClean="0">
                <a:solidFill>
                  <a:srgbClr val="002060"/>
                </a:solidFill>
                <a:latin typeface="微软雅黑" pitchFamily="34" charset="-122"/>
                <a:ea typeface="微软雅黑" pitchFamily="34" charset="-122"/>
              </a:rPr>
              <a:t>优秀创客项目孵化计划（</a:t>
            </a:r>
            <a:r>
              <a:rPr lang="en-US" altLang="zh-CN" sz="2400" smtClean="0">
                <a:solidFill>
                  <a:srgbClr val="002060"/>
                </a:solidFill>
                <a:latin typeface="微软雅黑" pitchFamily="34" charset="-122"/>
                <a:ea typeface="微软雅黑" pitchFamily="34" charset="-122"/>
              </a:rPr>
              <a:t>70</a:t>
            </a:r>
            <a:r>
              <a:rPr lang="zh-CN" altLang="en-US" sz="2400" smtClean="0">
                <a:solidFill>
                  <a:srgbClr val="002060"/>
                </a:solidFill>
                <a:latin typeface="微软雅黑" pitchFamily="34" charset="-122"/>
                <a:ea typeface="微软雅黑" pitchFamily="34" charset="-122"/>
              </a:rPr>
              <a:t>万）</a:t>
            </a:r>
          </a:p>
          <a:p>
            <a:pPr lvl="2"/>
            <a:r>
              <a:rPr lang="zh-CN" altLang="en-US" sz="2000" smtClean="0">
                <a:solidFill>
                  <a:srgbClr val="002060"/>
                </a:solidFill>
                <a:latin typeface="微软雅黑" pitchFamily="34" charset="-122"/>
                <a:ea typeface="微软雅黑" pitchFamily="34" charset="-122"/>
              </a:rPr>
              <a:t>种子资金支持（</a:t>
            </a:r>
            <a:r>
              <a:rPr lang="en-US" altLang="zh-CN" sz="2000" smtClean="0">
                <a:solidFill>
                  <a:srgbClr val="002060"/>
                </a:solidFill>
                <a:latin typeface="微软雅黑" pitchFamily="34" charset="-122"/>
                <a:ea typeface="微软雅黑" pitchFamily="34" charset="-122"/>
              </a:rPr>
              <a:t>5</a:t>
            </a:r>
            <a:r>
              <a:rPr lang="zh-CN" altLang="en-US" sz="2000" smtClean="0">
                <a:solidFill>
                  <a:srgbClr val="002060"/>
                </a:solidFill>
                <a:latin typeface="微软雅黑" pitchFamily="34" charset="-122"/>
                <a:ea typeface="微软雅黑" pitchFamily="34" charset="-122"/>
              </a:rPr>
              <a:t>万</a:t>
            </a:r>
            <a:r>
              <a:rPr 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10=50</a:t>
            </a:r>
            <a:r>
              <a:rPr lang="zh-CN" altLang="en-US" sz="2000" smtClean="0">
                <a:solidFill>
                  <a:srgbClr val="002060"/>
                </a:solidFill>
                <a:latin typeface="微软雅黑" pitchFamily="34" charset="-122"/>
                <a:ea typeface="微软雅黑" pitchFamily="34" charset="-122"/>
              </a:rPr>
              <a:t>万）</a:t>
            </a:r>
          </a:p>
          <a:p>
            <a:pPr lvl="2"/>
            <a:r>
              <a:rPr lang="zh-CN" altLang="en-US" sz="2000" smtClean="0">
                <a:solidFill>
                  <a:srgbClr val="002060"/>
                </a:solidFill>
                <a:latin typeface="微软雅黑" pitchFamily="34" charset="-122"/>
                <a:ea typeface="微软雅黑" pitchFamily="34" charset="-122"/>
              </a:rPr>
              <a:t>创客培训讲座（</a:t>
            </a:r>
            <a:r>
              <a:rPr lang="en-US" altLang="zh-CN" sz="2000" smtClean="0">
                <a:solidFill>
                  <a:srgbClr val="002060"/>
                </a:solidFill>
                <a:latin typeface="微软雅黑" pitchFamily="34" charset="-122"/>
                <a:ea typeface="微软雅黑" pitchFamily="34" charset="-122"/>
              </a:rPr>
              <a:t>0.5</a:t>
            </a:r>
            <a:r>
              <a:rPr lang="zh-CN" altLang="en-US" sz="2000" smtClean="0">
                <a:solidFill>
                  <a:srgbClr val="002060"/>
                </a:solidFill>
                <a:latin typeface="微软雅黑" pitchFamily="34" charset="-122"/>
                <a:ea typeface="微软雅黑" pitchFamily="34" charset="-122"/>
              </a:rPr>
              <a:t>万</a:t>
            </a:r>
            <a:r>
              <a:rPr 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20=10</a:t>
            </a:r>
            <a:r>
              <a:rPr lang="zh-CN" altLang="en-US" sz="2000" smtClean="0">
                <a:solidFill>
                  <a:srgbClr val="002060"/>
                </a:solidFill>
                <a:latin typeface="微软雅黑" pitchFamily="34" charset="-122"/>
                <a:ea typeface="微软雅黑" pitchFamily="34" charset="-122"/>
              </a:rPr>
              <a:t>万）</a:t>
            </a:r>
          </a:p>
          <a:p>
            <a:pPr lvl="2"/>
            <a:r>
              <a:rPr lang="zh-CN" altLang="en-US" sz="2000" smtClean="0">
                <a:solidFill>
                  <a:srgbClr val="002060"/>
                </a:solidFill>
                <a:latin typeface="微软雅黑" pitchFamily="34" charset="-122"/>
                <a:ea typeface="微软雅黑" pitchFamily="34" charset="-122"/>
              </a:rPr>
              <a:t>优秀孵化项目校外比赛支持（</a:t>
            </a:r>
            <a:r>
              <a:rPr lang="en-US" altLang="zh-CN" sz="2000" smtClean="0">
                <a:solidFill>
                  <a:srgbClr val="002060"/>
                </a:solidFill>
                <a:latin typeface="微软雅黑" pitchFamily="34" charset="-122"/>
                <a:ea typeface="微软雅黑" pitchFamily="34" charset="-122"/>
              </a:rPr>
              <a:t>1</a:t>
            </a:r>
            <a:r>
              <a:rPr lang="zh-CN" altLang="en-US" sz="2000" smtClean="0">
                <a:solidFill>
                  <a:srgbClr val="002060"/>
                </a:solidFill>
                <a:latin typeface="微软雅黑" pitchFamily="34" charset="-122"/>
                <a:ea typeface="微软雅黑" pitchFamily="34" charset="-122"/>
              </a:rPr>
              <a:t>万</a:t>
            </a:r>
            <a:r>
              <a:rPr lang="en-US" sz="2000" smtClean="0">
                <a:solidFill>
                  <a:srgbClr val="002060"/>
                </a:solidFill>
                <a:latin typeface="微软雅黑" pitchFamily="34" charset="-122"/>
                <a:ea typeface="微软雅黑" pitchFamily="34" charset="-122"/>
              </a:rPr>
              <a:t>*</a:t>
            </a:r>
            <a:r>
              <a:rPr lang="en-US" altLang="zh-CN" sz="2000" smtClean="0">
                <a:solidFill>
                  <a:srgbClr val="002060"/>
                </a:solidFill>
                <a:latin typeface="微软雅黑" pitchFamily="34" charset="-122"/>
                <a:ea typeface="微软雅黑" pitchFamily="34" charset="-122"/>
              </a:rPr>
              <a:t>10=10</a:t>
            </a:r>
            <a:r>
              <a:rPr lang="zh-CN" altLang="en-US" sz="2000" smtClean="0">
                <a:solidFill>
                  <a:srgbClr val="002060"/>
                </a:solidFill>
                <a:latin typeface="微软雅黑" pitchFamily="34" charset="-122"/>
                <a:ea typeface="微软雅黑" pitchFamily="34" charset="-122"/>
              </a:rPr>
              <a:t>万）</a:t>
            </a:r>
          </a:p>
          <a:p>
            <a:r>
              <a:rPr lang="zh-CN" altLang="en-US" sz="2800" smtClean="0">
                <a:solidFill>
                  <a:srgbClr val="002060"/>
                </a:solidFill>
                <a:latin typeface="微软雅黑" pitchFamily="34" charset="-122"/>
                <a:ea typeface="微软雅黑" pitchFamily="34" charset="-122"/>
              </a:rPr>
              <a:t>基础开销经费：</a:t>
            </a:r>
            <a:r>
              <a:rPr lang="en-US" altLang="zh-CN" sz="2800" smtClean="0">
                <a:solidFill>
                  <a:srgbClr val="002060"/>
                </a:solidFill>
                <a:latin typeface="微软雅黑" pitchFamily="34" charset="-122"/>
                <a:ea typeface="微软雅黑" pitchFamily="34" charset="-122"/>
              </a:rPr>
              <a:t>75</a:t>
            </a:r>
            <a:r>
              <a:rPr lang="zh-CN" altLang="en-US" sz="28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物业、清洁及维护（</a:t>
            </a:r>
            <a:r>
              <a:rPr lang="en-US" altLang="zh-CN" sz="2400" smtClean="0">
                <a:solidFill>
                  <a:srgbClr val="002060"/>
                </a:solidFill>
                <a:latin typeface="微软雅黑" pitchFamily="34" charset="-122"/>
                <a:ea typeface="微软雅黑" pitchFamily="34" charset="-122"/>
              </a:rPr>
              <a:t>15</a:t>
            </a:r>
            <a:r>
              <a:rPr lang="zh-CN" altLang="en-US" sz="24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网络带宽（</a:t>
            </a:r>
            <a:r>
              <a:rPr lang="en-US" altLang="zh-CN" sz="2400" smtClean="0">
                <a:solidFill>
                  <a:srgbClr val="002060"/>
                </a:solidFill>
                <a:latin typeface="微软雅黑" pitchFamily="34" charset="-122"/>
                <a:ea typeface="微软雅黑" pitchFamily="34" charset="-122"/>
              </a:rPr>
              <a:t>10</a:t>
            </a:r>
            <a:r>
              <a:rPr lang="zh-CN" altLang="en-US" sz="24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创客空间网站平台及数据库建设维护费（</a:t>
            </a:r>
            <a:r>
              <a:rPr lang="en-US" altLang="zh-CN" sz="2400" smtClean="0">
                <a:solidFill>
                  <a:srgbClr val="002060"/>
                </a:solidFill>
                <a:latin typeface="微软雅黑" pitchFamily="34" charset="-122"/>
                <a:ea typeface="微软雅黑" pitchFamily="34" charset="-122"/>
              </a:rPr>
              <a:t>30</a:t>
            </a:r>
            <a:r>
              <a:rPr lang="zh-CN" altLang="en-US" sz="2400" smtClean="0">
                <a:solidFill>
                  <a:srgbClr val="002060"/>
                </a:solidFill>
                <a:latin typeface="微软雅黑" pitchFamily="34" charset="-122"/>
                <a:ea typeface="微软雅黑" pitchFamily="34" charset="-122"/>
              </a:rPr>
              <a:t>万）</a:t>
            </a:r>
          </a:p>
          <a:p>
            <a:pPr lvl="1"/>
            <a:r>
              <a:rPr lang="zh-CN" altLang="en-US" sz="2400" smtClean="0">
                <a:solidFill>
                  <a:srgbClr val="002060"/>
                </a:solidFill>
                <a:latin typeface="微软雅黑" pitchFamily="34" charset="-122"/>
                <a:ea typeface="微软雅黑" pitchFamily="34" charset="-122"/>
              </a:rPr>
              <a:t>协同工作平台维护（</a:t>
            </a:r>
            <a:r>
              <a:rPr lang="en-US" altLang="zh-CN" sz="2400" smtClean="0">
                <a:solidFill>
                  <a:srgbClr val="002060"/>
                </a:solidFill>
                <a:latin typeface="微软雅黑" pitchFamily="34" charset="-122"/>
                <a:ea typeface="微软雅黑" pitchFamily="34" charset="-122"/>
              </a:rPr>
              <a:t>20</a:t>
            </a:r>
            <a:r>
              <a:rPr lang="zh-CN" altLang="en-US" sz="2400" smtClean="0">
                <a:solidFill>
                  <a:srgbClr val="002060"/>
                </a:solidFill>
                <a:latin typeface="微软雅黑" pitchFamily="34" charset="-122"/>
                <a:ea typeface="微软雅黑" pitchFamily="34" charset="-122"/>
              </a:rPr>
              <a:t>万）</a:t>
            </a:r>
          </a:p>
          <a:p>
            <a:pPr lvl="1"/>
            <a:endParaRPr lang="zh-CN" altLang="zh-CN" sz="2400" smtClean="0">
              <a:solidFill>
                <a:srgbClr val="002060"/>
              </a:solidFill>
              <a:latin typeface="微软雅黑" pitchFamily="34" charset="-122"/>
              <a:ea typeface="微软雅黑" pitchFamily="34" charset="-122"/>
            </a:endParaRPr>
          </a:p>
        </p:txBody>
      </p:sp>
      <p:sp>
        <p:nvSpPr>
          <p:cNvPr id="105474" name="Slide Number Placeholder 1"/>
          <p:cNvSpPr>
            <a:spLocks noGrp="1"/>
          </p:cNvSpPr>
          <p:nvPr>
            <p:ph type="sldNum" sz="quarter" idx="12"/>
          </p:nvPr>
        </p:nvSpPr>
        <p:spPr>
          <a:noFill/>
        </p:spPr>
        <p:txBody>
          <a:bodyPr/>
          <a:lstStyle/>
          <a:p>
            <a:fld id="{92A354E2-953F-452C-BEE7-D630E0694A14}" type="slidenum">
              <a:rPr lang="en-US" altLang="zh-CN" smtClean="0">
                <a:ea typeface="宋体" charset="-122"/>
              </a:rPr>
              <a:pPr/>
              <a:t>33</a:t>
            </a:fld>
            <a:endParaRPr lang="en-US" altLang="zh-CN" smtClean="0">
              <a:ea typeface="宋体"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p>
            <a:pPr defTabSz="457200">
              <a:defRPr/>
            </a:pPr>
            <a:r>
              <a:rPr lang="zh-CN" altLang="en-US" sz="3200" b="1">
                <a:solidFill>
                  <a:srgbClr val="8F9FB1"/>
                </a:solidFill>
                <a:latin typeface="微软雅黑" pitchFamily="34" charset="-122"/>
                <a:ea typeface="微软雅黑" pitchFamily="34" charset="-122"/>
                <a:cs typeface="Arial" charset="0"/>
              </a:rPr>
              <a:t>功能定位</a:t>
            </a:r>
            <a:endParaRPr lang="en-US" altLang="zh-CN" sz="3200" b="1">
              <a:solidFill>
                <a:srgbClr val="8F9FB1"/>
              </a:solidFill>
              <a:latin typeface="微软雅黑" pitchFamily="34" charset="-122"/>
              <a:ea typeface="微软雅黑" pitchFamily="34" charset="-122"/>
              <a:cs typeface="Arial" charset="0"/>
            </a:endParaRPr>
          </a:p>
        </p:txBody>
      </p:sp>
      <p:sp>
        <p:nvSpPr>
          <p:cNvPr id="67586" name="Title 1"/>
          <p:cNvSpPr txBox="1">
            <a:spLocks/>
          </p:cNvSpPr>
          <p:nvPr/>
        </p:nvSpPr>
        <p:spPr bwMode="auto">
          <a:xfrm>
            <a:off x="763588" y="0"/>
            <a:ext cx="3321050" cy="817563"/>
          </a:xfrm>
          <a:prstGeom prst="rect">
            <a:avLst/>
          </a:prstGeom>
          <a:solidFill>
            <a:srgbClr val="4BACC6"/>
          </a:solidFill>
          <a:ln w="9525">
            <a:noFill/>
            <a:miter lim="800000"/>
            <a:headEnd/>
            <a:tailEnd/>
          </a:ln>
        </p:spPr>
        <p:txBody>
          <a:bodyPr anchor="ctr"/>
          <a:lstStyle/>
          <a:p>
            <a:pPr algn="r" defTabSz="457200"/>
            <a:r>
              <a:rPr lang="zh-CN" altLang="en-US" sz="3200" b="1">
                <a:solidFill>
                  <a:schemeClr val="bg1"/>
                </a:solidFill>
                <a:ea typeface="微软雅黑" pitchFamily="34" charset="-122"/>
              </a:rPr>
              <a:t>训练中心</a:t>
            </a:r>
            <a:endParaRPr lang="en-US" altLang="zh-CN" sz="3200" b="1">
              <a:solidFill>
                <a:schemeClr val="bg1"/>
              </a:solidFill>
              <a:ea typeface="微软雅黑" pitchFamily="34" charset="-122"/>
            </a:endParaRPr>
          </a:p>
        </p:txBody>
      </p:sp>
      <p:sp>
        <p:nvSpPr>
          <p:cNvPr id="67587" name="AutoShape 4"/>
          <p:cNvSpPr>
            <a:spLocks noChangeArrowheads="1"/>
          </p:cNvSpPr>
          <p:nvPr/>
        </p:nvSpPr>
        <p:spPr bwMode="auto">
          <a:xfrm>
            <a:off x="6308725" y="3160713"/>
            <a:ext cx="1620838" cy="2738437"/>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7588" name="AutoShape 5"/>
          <p:cNvSpPr>
            <a:spLocks noChangeArrowheads="1"/>
          </p:cNvSpPr>
          <p:nvPr/>
        </p:nvSpPr>
        <p:spPr bwMode="auto">
          <a:xfrm>
            <a:off x="4613275" y="3160713"/>
            <a:ext cx="1611313" cy="2738437"/>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7589" name="AutoShape 6"/>
          <p:cNvSpPr>
            <a:spLocks noChangeArrowheads="1"/>
          </p:cNvSpPr>
          <p:nvPr/>
        </p:nvSpPr>
        <p:spPr bwMode="auto">
          <a:xfrm>
            <a:off x="2930525" y="3160713"/>
            <a:ext cx="1563688" cy="2738437"/>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7590" name="AutoShape 7"/>
          <p:cNvSpPr>
            <a:spLocks noChangeArrowheads="1"/>
          </p:cNvSpPr>
          <p:nvPr/>
        </p:nvSpPr>
        <p:spPr bwMode="auto">
          <a:xfrm>
            <a:off x="1273175" y="3155950"/>
            <a:ext cx="1511300" cy="2738438"/>
          </a:xfrm>
          <a:prstGeom prst="roundRect">
            <a:avLst>
              <a:gd name="adj" fmla="val 13745"/>
            </a:avLst>
          </a:prstGeom>
          <a:noFill/>
          <a:ln w="38100">
            <a:solidFill>
              <a:schemeClr val="bg2"/>
            </a:solid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grpSp>
        <p:nvGrpSpPr>
          <p:cNvPr id="67591" name="Group 8"/>
          <p:cNvGrpSpPr>
            <a:grpSpLocks/>
          </p:cNvGrpSpPr>
          <p:nvPr/>
        </p:nvGrpSpPr>
        <p:grpSpPr bwMode="auto">
          <a:xfrm>
            <a:off x="1520825" y="1787525"/>
            <a:ext cx="5895975" cy="936625"/>
            <a:chOff x="624" y="1152"/>
            <a:chExt cx="4080" cy="720"/>
          </a:xfrm>
        </p:grpSpPr>
        <p:sp>
          <p:nvSpPr>
            <p:cNvPr id="12596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nvGrpSpPr>
            <p:cNvPr id="67610" name="Group 10"/>
            <p:cNvGrpSpPr>
              <a:grpSpLocks/>
            </p:cNvGrpSpPr>
            <p:nvPr/>
          </p:nvGrpSpPr>
          <p:grpSpPr bwMode="auto">
            <a:xfrm>
              <a:off x="1296" y="1296"/>
              <a:ext cx="624" cy="96"/>
              <a:chOff x="2003" y="3439"/>
              <a:chExt cx="468" cy="244"/>
            </a:xfrm>
          </p:grpSpPr>
          <p:sp>
            <p:nvSpPr>
              <p:cNvPr id="67624"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7625"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125965"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125966"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sp>
          <p:nvSpPr>
            <p:cNvPr id="67611"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lgn="ctr" eaLnBrk="0" hangingPunct="0"/>
              <a:endParaRPr lang="zh-CN" altLang="en-US">
                <a:latin typeface="微软雅黑" pitchFamily="34" charset="-122"/>
                <a:ea typeface="微软雅黑" pitchFamily="34" charset="-122"/>
              </a:endParaRPr>
            </a:p>
          </p:txBody>
        </p:sp>
        <p:grpSp>
          <p:nvGrpSpPr>
            <p:cNvPr id="67612" name="Group 16"/>
            <p:cNvGrpSpPr>
              <a:grpSpLocks/>
            </p:cNvGrpSpPr>
            <p:nvPr/>
          </p:nvGrpSpPr>
          <p:grpSpPr bwMode="auto">
            <a:xfrm>
              <a:off x="2448" y="1296"/>
              <a:ext cx="624" cy="96"/>
              <a:chOff x="2003" y="3439"/>
              <a:chExt cx="468" cy="244"/>
            </a:xfrm>
          </p:grpSpPr>
          <p:sp>
            <p:nvSpPr>
              <p:cNvPr id="67620"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7621"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125971"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125972"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sp>
          <p:nvSpPr>
            <p:cNvPr id="125973"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nvGrpSpPr>
            <p:cNvPr id="67614" name="Group 22"/>
            <p:cNvGrpSpPr>
              <a:grpSpLocks/>
            </p:cNvGrpSpPr>
            <p:nvPr/>
          </p:nvGrpSpPr>
          <p:grpSpPr bwMode="auto">
            <a:xfrm>
              <a:off x="3600" y="1296"/>
              <a:ext cx="816" cy="96"/>
              <a:chOff x="2003" y="3439"/>
              <a:chExt cx="468" cy="244"/>
            </a:xfrm>
          </p:grpSpPr>
          <p:sp>
            <p:nvSpPr>
              <p:cNvPr id="67616"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67617"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algn="ctr" eaLnBrk="0" hangingPunct="0"/>
                <a:endParaRPr lang="zh-CN" altLang="en-US">
                  <a:latin typeface="微软雅黑" pitchFamily="34" charset="-122"/>
                  <a:ea typeface="微软雅黑" pitchFamily="34" charset="-122"/>
                </a:endParaRPr>
              </a:p>
            </p:txBody>
          </p:sp>
          <p:sp>
            <p:nvSpPr>
              <p:cNvPr id="125977"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125978"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grpSp>
        <p:sp>
          <p:nvSpPr>
            <p:cNvPr id="67615"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pPr algn="ctr" eaLnBrk="0" hangingPunct="0"/>
              <a:endParaRPr lang="zh-CN" altLang="en-US">
                <a:latin typeface="微软雅黑" pitchFamily="34" charset="-122"/>
                <a:ea typeface="微软雅黑" pitchFamily="34" charset="-122"/>
              </a:endParaRPr>
            </a:p>
          </p:txBody>
        </p:sp>
      </p:grpSp>
      <p:sp>
        <p:nvSpPr>
          <p:cNvPr id="67592" name="Rectangle 28"/>
          <p:cNvSpPr>
            <a:spLocks noChangeArrowheads="1"/>
          </p:cNvSpPr>
          <p:nvPr/>
        </p:nvSpPr>
        <p:spPr bwMode="gray">
          <a:xfrm>
            <a:off x="1417638" y="1643063"/>
            <a:ext cx="1441450" cy="825500"/>
          </a:xfrm>
          <a:prstGeom prst="rect">
            <a:avLst/>
          </a:prstGeom>
          <a:noFill/>
          <a:ln w="9525">
            <a:noFill/>
            <a:miter lim="800000"/>
            <a:headEnd/>
            <a:tailEnd/>
          </a:ln>
        </p:spPr>
        <p:txBody>
          <a:bodyPr>
            <a:spAutoFit/>
          </a:bodyPr>
          <a:lstStyle/>
          <a:p>
            <a:pPr algn="ctr" eaLnBrk="0" hangingPunct="0"/>
            <a:endParaRPr lang="zh-CN" altLang="en-US" sz="1600">
              <a:solidFill>
                <a:schemeClr val="bg1"/>
              </a:solidFill>
              <a:latin typeface="微软雅黑" pitchFamily="34" charset="-122"/>
              <a:ea typeface="微软雅黑" pitchFamily="34" charset="-122"/>
            </a:endParaRPr>
          </a:p>
          <a:p>
            <a:pPr algn="ctr" eaLnBrk="0" hangingPunct="0"/>
            <a:r>
              <a:rPr lang="zh-CN" altLang="en-US" sz="1600">
                <a:solidFill>
                  <a:schemeClr val="bg1"/>
                </a:solidFill>
                <a:latin typeface="微软雅黑" pitchFamily="34" charset="-122"/>
                <a:ea typeface="微软雅黑" pitchFamily="34" charset="-122"/>
              </a:rPr>
              <a:t>  </a:t>
            </a:r>
            <a:r>
              <a:rPr lang="en-US" altLang="zh-CN" sz="1600">
                <a:solidFill>
                  <a:schemeClr val="bg1"/>
                </a:solidFill>
                <a:latin typeface="微软雅黑" pitchFamily="34" charset="-122"/>
                <a:ea typeface="微软雅黑" pitchFamily="34" charset="-122"/>
              </a:rPr>
              <a:t>1</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工程训练</a:t>
            </a:r>
            <a:endParaRPr lang="en-US" altLang="zh-CN" sz="1600">
              <a:solidFill>
                <a:schemeClr val="bg1"/>
              </a:solidFill>
              <a:latin typeface="微软雅黑" pitchFamily="34" charset="-122"/>
              <a:ea typeface="微软雅黑" pitchFamily="34" charset="-122"/>
            </a:endParaRPr>
          </a:p>
        </p:txBody>
      </p:sp>
      <p:sp>
        <p:nvSpPr>
          <p:cNvPr id="67593" name="Rectangle 29"/>
          <p:cNvSpPr>
            <a:spLocks noChangeArrowheads="1"/>
          </p:cNvSpPr>
          <p:nvPr/>
        </p:nvSpPr>
        <p:spPr bwMode="gray">
          <a:xfrm>
            <a:off x="3255963" y="1884363"/>
            <a:ext cx="996950" cy="581025"/>
          </a:xfrm>
          <a:prstGeom prst="rect">
            <a:avLst/>
          </a:prstGeom>
          <a:noFill/>
          <a:ln w="9525">
            <a:noFill/>
            <a:miter lim="800000"/>
            <a:headEnd/>
            <a:tailEnd/>
          </a:ln>
        </p:spPr>
        <p:txBody>
          <a:bodyPr wrap="none">
            <a:spAutoFit/>
          </a:bodyPr>
          <a:lstStyle/>
          <a:p>
            <a:pPr algn="ctr" eaLnBrk="0" hangingPunct="0"/>
            <a:r>
              <a:rPr lang="en-US" altLang="zh-CN" sz="1600">
                <a:solidFill>
                  <a:schemeClr val="bg1"/>
                </a:solidFill>
                <a:latin typeface="微软雅黑" pitchFamily="34" charset="-122"/>
                <a:ea typeface="微软雅黑" pitchFamily="34" charset="-122"/>
              </a:rPr>
              <a:t>2</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创新教育</a:t>
            </a:r>
          </a:p>
        </p:txBody>
      </p:sp>
      <p:sp>
        <p:nvSpPr>
          <p:cNvPr id="67594" name="Rectangle 30"/>
          <p:cNvSpPr>
            <a:spLocks noChangeArrowheads="1"/>
          </p:cNvSpPr>
          <p:nvPr/>
        </p:nvSpPr>
        <p:spPr bwMode="gray">
          <a:xfrm>
            <a:off x="4840288" y="1890713"/>
            <a:ext cx="996950" cy="581025"/>
          </a:xfrm>
          <a:prstGeom prst="rect">
            <a:avLst/>
          </a:prstGeom>
          <a:noFill/>
          <a:ln w="9525">
            <a:noFill/>
            <a:miter lim="800000"/>
            <a:headEnd/>
            <a:tailEnd/>
          </a:ln>
        </p:spPr>
        <p:txBody>
          <a:bodyPr wrap="none">
            <a:spAutoFit/>
          </a:bodyPr>
          <a:lstStyle/>
          <a:p>
            <a:pPr algn="ctr" eaLnBrk="0" hangingPunct="0"/>
            <a:r>
              <a:rPr lang="en-US" altLang="zh-CN" sz="1600">
                <a:solidFill>
                  <a:schemeClr val="bg1"/>
                </a:solidFill>
                <a:latin typeface="微软雅黑" pitchFamily="34" charset="-122"/>
                <a:ea typeface="微软雅黑" pitchFamily="34" charset="-122"/>
              </a:rPr>
              <a:t>3</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素质教育</a:t>
            </a:r>
          </a:p>
        </p:txBody>
      </p:sp>
      <p:sp>
        <p:nvSpPr>
          <p:cNvPr id="67595" name="Rectangle 31"/>
          <p:cNvSpPr>
            <a:spLocks noChangeArrowheads="1"/>
          </p:cNvSpPr>
          <p:nvPr/>
        </p:nvSpPr>
        <p:spPr bwMode="gray">
          <a:xfrm>
            <a:off x="6496050" y="1884363"/>
            <a:ext cx="996950" cy="581025"/>
          </a:xfrm>
          <a:prstGeom prst="rect">
            <a:avLst/>
          </a:prstGeom>
          <a:noFill/>
          <a:ln w="9525">
            <a:noFill/>
            <a:miter lim="800000"/>
            <a:headEnd/>
            <a:tailEnd/>
          </a:ln>
        </p:spPr>
        <p:txBody>
          <a:bodyPr wrap="none">
            <a:spAutoFit/>
          </a:bodyPr>
          <a:lstStyle/>
          <a:p>
            <a:pPr algn="ctr" eaLnBrk="0" hangingPunct="0"/>
            <a:r>
              <a:rPr lang="en-US" altLang="zh-CN" sz="1600">
                <a:solidFill>
                  <a:schemeClr val="bg1"/>
                </a:solidFill>
                <a:latin typeface="微软雅黑" pitchFamily="34" charset="-122"/>
                <a:ea typeface="微软雅黑" pitchFamily="34" charset="-122"/>
              </a:rPr>
              <a:t>4</a:t>
            </a:r>
            <a:r>
              <a:rPr lang="zh-CN" altLang="en-US" sz="1600">
                <a:solidFill>
                  <a:schemeClr val="bg1"/>
                </a:solidFill>
                <a:latin typeface="微软雅黑" pitchFamily="34" charset="-122"/>
                <a:ea typeface="微软雅黑" pitchFamily="34" charset="-122"/>
              </a:rPr>
              <a:t>、</a:t>
            </a:r>
          </a:p>
          <a:p>
            <a:pPr algn="ctr" eaLnBrk="0" hangingPunct="0"/>
            <a:r>
              <a:rPr lang="zh-CN" altLang="en-US" sz="1600">
                <a:solidFill>
                  <a:schemeClr val="bg1"/>
                </a:solidFill>
                <a:latin typeface="微软雅黑" pitchFamily="34" charset="-122"/>
                <a:ea typeface="微软雅黑" pitchFamily="34" charset="-122"/>
              </a:rPr>
              <a:t>社会服务</a:t>
            </a:r>
          </a:p>
        </p:txBody>
      </p:sp>
      <p:sp>
        <p:nvSpPr>
          <p:cNvPr id="67596" name="Rectangle 32"/>
          <p:cNvSpPr>
            <a:spLocks noChangeArrowheads="1"/>
          </p:cNvSpPr>
          <p:nvPr/>
        </p:nvSpPr>
        <p:spPr bwMode="auto">
          <a:xfrm>
            <a:off x="1489075" y="3587750"/>
            <a:ext cx="1152525" cy="457200"/>
          </a:xfrm>
          <a:prstGeom prst="rect">
            <a:avLst/>
          </a:prstGeom>
          <a:noFill/>
          <a:ln w="9525">
            <a:noFill/>
            <a:miter lim="800000"/>
            <a:headEnd/>
            <a:tailEnd/>
          </a:ln>
        </p:spPr>
        <p:txBody>
          <a:bodyPr>
            <a:spAutoFit/>
          </a:bodyPr>
          <a:lstStyle/>
          <a:p>
            <a:pPr algn="ctr" eaLnBrk="0" hangingPunct="0"/>
            <a:endParaRPr lang="en-US" altLang="zh-CN" sz="2400">
              <a:latin typeface="微软雅黑" pitchFamily="34" charset="-122"/>
              <a:ea typeface="微软雅黑" pitchFamily="34" charset="-122"/>
            </a:endParaRPr>
          </a:p>
        </p:txBody>
      </p:sp>
      <p:sp>
        <p:nvSpPr>
          <p:cNvPr id="67597" name="Rectangle 33"/>
          <p:cNvSpPr>
            <a:spLocks noChangeArrowheads="1"/>
          </p:cNvSpPr>
          <p:nvPr/>
        </p:nvSpPr>
        <p:spPr bwMode="auto">
          <a:xfrm>
            <a:off x="3073400" y="3378200"/>
            <a:ext cx="1295400" cy="2014538"/>
          </a:xfrm>
          <a:prstGeom prst="rect">
            <a:avLst/>
          </a:prstGeom>
          <a:noFill/>
          <a:ln w="9525">
            <a:noFill/>
            <a:miter lim="800000"/>
            <a:headEnd/>
            <a:tailEnd/>
          </a:ln>
        </p:spPr>
        <p:txBody>
          <a:bodyPr>
            <a:spAutoFit/>
          </a:bodyPr>
          <a:lstStyle/>
          <a:p>
            <a:pPr eaLnBrk="0" hangingPunct="0"/>
            <a:r>
              <a:rPr lang="zh-CN" altLang="en-US">
                <a:solidFill>
                  <a:srgbClr val="FF0000"/>
                </a:solidFill>
                <a:latin typeface="微软雅黑" pitchFamily="34" charset="-122"/>
                <a:ea typeface="微软雅黑" pitchFamily="34" charset="-122"/>
              </a:rPr>
              <a:t>开放的创新创业支撑平台</a:t>
            </a:r>
            <a:r>
              <a:rPr lang="en-US" altLang="zh-CN">
                <a:solidFill>
                  <a:srgbClr val="FF0000"/>
                </a:solidFill>
                <a:latin typeface="微软雅黑" pitchFamily="34" charset="-122"/>
                <a:ea typeface="微软雅黑" pitchFamily="34" charset="-122"/>
              </a:rPr>
              <a:t>-------------------</a:t>
            </a:r>
            <a:r>
              <a:rPr lang="zh-CN" altLang="en-US">
                <a:solidFill>
                  <a:schemeClr val="tx2"/>
                </a:solidFill>
                <a:latin typeface="微软雅黑" pitchFamily="34" charset="-122"/>
                <a:ea typeface="微软雅黑" pitchFamily="34" charset="-122"/>
              </a:rPr>
              <a:t>为拔尖创新人才培养服务</a:t>
            </a:r>
            <a:endParaRPr lang="en-US" altLang="zh-CN">
              <a:solidFill>
                <a:schemeClr val="tx2"/>
              </a:solidFill>
              <a:latin typeface="微软雅黑" pitchFamily="34" charset="-122"/>
              <a:ea typeface="微软雅黑" pitchFamily="34" charset="-122"/>
            </a:endParaRPr>
          </a:p>
        </p:txBody>
      </p:sp>
      <p:sp>
        <p:nvSpPr>
          <p:cNvPr id="67598" name="Rectangle 34"/>
          <p:cNvSpPr>
            <a:spLocks noChangeArrowheads="1"/>
          </p:cNvSpPr>
          <p:nvPr/>
        </p:nvSpPr>
        <p:spPr bwMode="auto">
          <a:xfrm>
            <a:off x="4800600" y="3378200"/>
            <a:ext cx="1223963" cy="2014538"/>
          </a:xfrm>
          <a:prstGeom prst="rect">
            <a:avLst/>
          </a:prstGeom>
          <a:noFill/>
          <a:ln w="9525">
            <a:noFill/>
            <a:miter lim="800000"/>
            <a:headEnd/>
            <a:tailEnd/>
          </a:ln>
        </p:spPr>
        <p:txBody>
          <a:bodyPr>
            <a:spAutoFit/>
          </a:bodyPr>
          <a:lstStyle/>
          <a:p>
            <a:pPr eaLnBrk="0" hangingPunct="0"/>
            <a:r>
              <a:rPr lang="zh-CN" altLang="en-US">
                <a:solidFill>
                  <a:srgbClr val="FF0000"/>
                </a:solidFill>
                <a:latin typeface="微软雅黑" pitchFamily="34" charset="-122"/>
                <a:ea typeface="微软雅黑" pitchFamily="34" charset="-122"/>
              </a:rPr>
              <a:t>工程文化素质教育基地</a:t>
            </a:r>
            <a:r>
              <a:rPr lang="en-US" altLang="zh-CN">
                <a:solidFill>
                  <a:srgbClr val="FF6600"/>
                </a:solidFill>
                <a:latin typeface="微软雅黑" pitchFamily="34" charset="-122"/>
                <a:ea typeface="微软雅黑" pitchFamily="34" charset="-122"/>
              </a:rPr>
              <a:t>------------------</a:t>
            </a:r>
            <a:r>
              <a:rPr lang="zh-CN" altLang="en-US">
                <a:solidFill>
                  <a:schemeClr val="tx2"/>
                </a:solidFill>
                <a:latin typeface="微软雅黑" pitchFamily="34" charset="-122"/>
                <a:ea typeface="微软雅黑" pitchFamily="34" charset="-122"/>
              </a:rPr>
              <a:t>为复合型人才培养服务</a:t>
            </a:r>
            <a:endParaRPr lang="en-US" altLang="zh-CN">
              <a:solidFill>
                <a:schemeClr val="tx2"/>
              </a:solidFill>
              <a:latin typeface="微软雅黑" pitchFamily="34" charset="-122"/>
              <a:ea typeface="微软雅黑" pitchFamily="34" charset="-122"/>
            </a:endParaRPr>
          </a:p>
        </p:txBody>
      </p:sp>
      <p:sp>
        <p:nvSpPr>
          <p:cNvPr id="67599" name="Rectangle 35"/>
          <p:cNvSpPr>
            <a:spLocks noChangeArrowheads="1"/>
          </p:cNvSpPr>
          <p:nvPr/>
        </p:nvSpPr>
        <p:spPr bwMode="auto">
          <a:xfrm>
            <a:off x="6529388" y="3378200"/>
            <a:ext cx="1223962" cy="2014538"/>
          </a:xfrm>
          <a:prstGeom prst="rect">
            <a:avLst/>
          </a:prstGeom>
          <a:noFill/>
          <a:ln w="9525">
            <a:noFill/>
            <a:miter lim="800000"/>
            <a:headEnd/>
            <a:tailEnd/>
          </a:ln>
        </p:spPr>
        <p:txBody>
          <a:bodyPr>
            <a:spAutoFit/>
          </a:bodyPr>
          <a:lstStyle/>
          <a:p>
            <a:pPr algn="just" eaLnBrk="0" hangingPunct="0"/>
            <a:r>
              <a:rPr lang="zh-CN" altLang="en-US">
                <a:solidFill>
                  <a:srgbClr val="FF0000"/>
                </a:solidFill>
                <a:latin typeface="微软雅黑" pitchFamily="34" charset="-122"/>
                <a:ea typeface="微软雅黑" pitchFamily="34" charset="-122"/>
              </a:rPr>
              <a:t>高水平科研转化和服务平台</a:t>
            </a:r>
            <a:r>
              <a:rPr lang="en-US" altLang="zh-CN">
                <a:solidFill>
                  <a:srgbClr val="FF6600"/>
                </a:solidFill>
                <a:latin typeface="微软雅黑" pitchFamily="34" charset="-122"/>
                <a:ea typeface="微软雅黑" pitchFamily="34" charset="-122"/>
              </a:rPr>
              <a:t>--------</a:t>
            </a:r>
          </a:p>
          <a:p>
            <a:pPr algn="just" eaLnBrk="0" hangingPunct="0"/>
            <a:r>
              <a:rPr lang="zh-CN" altLang="en-US">
                <a:solidFill>
                  <a:schemeClr val="tx2"/>
                </a:solidFill>
                <a:latin typeface="微软雅黑" pitchFamily="34" charset="-122"/>
                <a:ea typeface="微软雅黑" pitchFamily="34" charset="-122"/>
              </a:rPr>
              <a:t>发挥服务、示范辐射作用</a:t>
            </a:r>
            <a:endParaRPr lang="en-US" altLang="zh-CN">
              <a:solidFill>
                <a:schemeClr val="tx2"/>
              </a:solidFill>
              <a:latin typeface="微软雅黑" pitchFamily="34" charset="-122"/>
              <a:ea typeface="微软雅黑" pitchFamily="34" charset="-122"/>
            </a:endParaRPr>
          </a:p>
        </p:txBody>
      </p:sp>
      <p:sp>
        <p:nvSpPr>
          <p:cNvPr id="67600" name="Line 37"/>
          <p:cNvSpPr>
            <a:spLocks noChangeShapeType="1"/>
          </p:cNvSpPr>
          <p:nvPr/>
        </p:nvSpPr>
        <p:spPr bwMode="auto">
          <a:xfrm>
            <a:off x="2025650"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7601" name="Line 38"/>
          <p:cNvSpPr>
            <a:spLocks noChangeShapeType="1"/>
          </p:cNvSpPr>
          <p:nvPr/>
        </p:nvSpPr>
        <p:spPr bwMode="auto">
          <a:xfrm>
            <a:off x="3681413"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7602" name="Line 39"/>
          <p:cNvSpPr>
            <a:spLocks noChangeShapeType="1"/>
          </p:cNvSpPr>
          <p:nvPr/>
        </p:nvSpPr>
        <p:spPr bwMode="auto">
          <a:xfrm>
            <a:off x="5338763"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7603" name="Line 40"/>
          <p:cNvSpPr>
            <a:spLocks noChangeShapeType="1"/>
          </p:cNvSpPr>
          <p:nvPr/>
        </p:nvSpPr>
        <p:spPr bwMode="auto">
          <a:xfrm>
            <a:off x="6921500" y="2868613"/>
            <a:ext cx="0" cy="287337"/>
          </a:xfrm>
          <a:prstGeom prst="line">
            <a:avLst/>
          </a:prstGeom>
          <a:noFill/>
          <a:ln w="25400">
            <a:solidFill>
              <a:srgbClr val="5F5F5F"/>
            </a:solidFill>
            <a:prstDash val="sysDot"/>
            <a:round/>
            <a:headEnd/>
            <a:tailEnd type="oval" w="med" len="med"/>
          </a:ln>
        </p:spPr>
        <p:txBody>
          <a:bodyPr wrap="none" anchor="ctr"/>
          <a:lstStyle/>
          <a:p>
            <a:endParaRPr lang="zh-CN" altLang="en-US"/>
          </a:p>
        </p:txBody>
      </p:sp>
      <p:sp>
        <p:nvSpPr>
          <p:cNvPr id="67604" name="Rectangle 41"/>
          <p:cNvSpPr>
            <a:spLocks noChangeArrowheads="1"/>
          </p:cNvSpPr>
          <p:nvPr/>
        </p:nvSpPr>
        <p:spPr bwMode="auto">
          <a:xfrm>
            <a:off x="1417638" y="3371850"/>
            <a:ext cx="1111250" cy="2014538"/>
          </a:xfrm>
          <a:prstGeom prst="rect">
            <a:avLst/>
          </a:prstGeom>
          <a:noFill/>
          <a:ln w="9525">
            <a:noFill/>
            <a:miter lim="800000"/>
            <a:headEnd/>
            <a:tailEnd/>
          </a:ln>
        </p:spPr>
        <p:txBody>
          <a:bodyPr>
            <a:spAutoFit/>
          </a:bodyPr>
          <a:lstStyle/>
          <a:p>
            <a:pPr algn="ctr" eaLnBrk="0" hangingPunct="0"/>
            <a:r>
              <a:rPr lang="zh-CN" altLang="en-US">
                <a:solidFill>
                  <a:srgbClr val="FF0000"/>
                </a:solidFill>
                <a:latin typeface="微软雅黑" pitchFamily="34" charset="-122"/>
                <a:ea typeface="微软雅黑" pitchFamily="34" charset="-122"/>
              </a:rPr>
              <a:t>先进的工程训练基地</a:t>
            </a:r>
            <a:r>
              <a:rPr lang="en-US" altLang="zh-CN">
                <a:solidFill>
                  <a:srgbClr val="FF6600"/>
                </a:solidFill>
                <a:latin typeface="微软雅黑" pitchFamily="34" charset="-122"/>
                <a:ea typeface="微软雅黑" pitchFamily="34" charset="-122"/>
              </a:rPr>
              <a:t>--------------------</a:t>
            </a:r>
            <a:r>
              <a:rPr lang="zh-CN" altLang="en-US">
                <a:solidFill>
                  <a:schemeClr val="tx2"/>
                </a:solidFill>
                <a:latin typeface="微软雅黑" pitchFamily="34" charset="-122"/>
                <a:ea typeface="微软雅黑" pitchFamily="34" charset="-122"/>
              </a:rPr>
              <a:t>为卓越工程师培养服务</a:t>
            </a:r>
          </a:p>
        </p:txBody>
      </p:sp>
      <p:sp>
        <p:nvSpPr>
          <p:cNvPr id="40" name="矩形 46"/>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eaLnBrk="0" latinLnBrk="1" hangingPunct="0">
              <a:lnSpc>
                <a:spcPct val="90000"/>
              </a:lnSpc>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41" name="矩形 47"/>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hangingPunct="0">
              <a:defRPr/>
            </a:pPr>
            <a:r>
              <a:rPr lang="en-US" altLang="zh-CN"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endParaRPr>
          </a:p>
        </p:txBody>
      </p:sp>
      <p:pic>
        <p:nvPicPr>
          <p:cNvPr id="67607" name="Picture 9" descr="shouyea5"/>
          <p:cNvPicPr>
            <a:picLocks noChangeAspect="1" noChangeArrowheads="1"/>
          </p:cNvPicPr>
          <p:nvPr/>
        </p:nvPicPr>
        <p:blipFill>
          <a:blip r:embed="rId2"/>
          <a:srcRect/>
          <a:stretch>
            <a:fillRect/>
          </a:stretch>
        </p:blipFill>
        <p:spPr bwMode="auto">
          <a:xfrm>
            <a:off x="7527925" y="193675"/>
            <a:ext cx="1366838" cy="485775"/>
          </a:xfrm>
          <a:prstGeom prst="rect">
            <a:avLst/>
          </a:prstGeom>
          <a:noFill/>
          <a:ln w="9525">
            <a:noFill/>
            <a:miter lim="800000"/>
            <a:headEnd/>
            <a:tailEnd/>
          </a:ln>
        </p:spPr>
      </p:pic>
      <p:sp>
        <p:nvSpPr>
          <p:cNvPr id="67608" name="Slide Number Placeholder 1"/>
          <p:cNvSpPr>
            <a:spLocks noGrp="1"/>
          </p:cNvSpPr>
          <p:nvPr>
            <p:ph type="sldNum" sz="quarter" idx="12"/>
          </p:nvPr>
        </p:nvSpPr>
        <p:spPr>
          <a:noFill/>
        </p:spPr>
        <p:txBody>
          <a:bodyPr/>
          <a:lstStyle/>
          <a:p>
            <a:fld id="{FD241E8B-68B3-48DE-B091-40C5DEE4CED2}" type="slidenum">
              <a:rPr lang="en-US" altLang="zh-CN" smtClean="0">
                <a:ea typeface="宋体" charset="-122"/>
              </a:rPr>
              <a:pPr/>
              <a:t>4</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p>
            <a:pPr defTabSz="457200">
              <a:defRPr/>
            </a:pPr>
            <a:r>
              <a:rPr lang="zh-CN" altLang="en-US" sz="3200" b="1">
                <a:solidFill>
                  <a:srgbClr val="8F9FB1"/>
                </a:solidFill>
                <a:latin typeface="微软雅黑" pitchFamily="34" charset="-122"/>
                <a:ea typeface="微软雅黑" pitchFamily="34" charset="-122"/>
                <a:cs typeface="Arial" charset="0"/>
              </a:rPr>
              <a:t>中心搬迁</a:t>
            </a:r>
            <a:endParaRPr lang="en-US" altLang="zh-CN" sz="3200" b="1">
              <a:solidFill>
                <a:srgbClr val="8F9FB1"/>
              </a:solidFill>
              <a:latin typeface="微软雅黑" pitchFamily="34" charset="-122"/>
              <a:ea typeface="微软雅黑" pitchFamily="34" charset="-122"/>
              <a:cs typeface="Arial" charset="0"/>
            </a:endParaRPr>
          </a:p>
        </p:txBody>
      </p:sp>
      <p:sp>
        <p:nvSpPr>
          <p:cNvPr id="68610" name="Title 1"/>
          <p:cNvSpPr txBox="1">
            <a:spLocks/>
          </p:cNvSpPr>
          <p:nvPr/>
        </p:nvSpPr>
        <p:spPr bwMode="auto">
          <a:xfrm>
            <a:off x="755650" y="0"/>
            <a:ext cx="3321050" cy="817563"/>
          </a:xfrm>
          <a:prstGeom prst="rect">
            <a:avLst/>
          </a:prstGeom>
          <a:solidFill>
            <a:srgbClr val="4BACC6"/>
          </a:solidFill>
          <a:ln w="9525">
            <a:noFill/>
            <a:miter lim="800000"/>
            <a:headEnd/>
            <a:tailEnd/>
          </a:ln>
        </p:spPr>
        <p:txBody>
          <a:bodyPr anchor="ctr"/>
          <a:lstStyle/>
          <a:p>
            <a:pPr algn="r" defTabSz="457200"/>
            <a:r>
              <a:rPr lang="zh-CN" altLang="en-US" sz="3200" b="1">
                <a:solidFill>
                  <a:schemeClr val="bg1"/>
                </a:solidFill>
                <a:ea typeface="微软雅黑" pitchFamily="34" charset="-122"/>
              </a:rPr>
              <a:t>建设背景</a:t>
            </a:r>
            <a:endParaRPr lang="en-US" altLang="zh-CN" sz="3200" b="1">
              <a:solidFill>
                <a:schemeClr val="bg1"/>
              </a:solidFill>
              <a:ea typeface="微软雅黑" pitchFamily="34" charset="-122"/>
            </a:endParaRPr>
          </a:p>
        </p:txBody>
      </p:sp>
      <p:sp>
        <p:nvSpPr>
          <p:cNvPr id="68611" name="内容占位符 2"/>
          <p:cNvSpPr>
            <a:spLocks noGrp="1"/>
          </p:cNvSpPr>
          <p:nvPr>
            <p:ph idx="1"/>
          </p:nvPr>
        </p:nvSpPr>
        <p:spPr>
          <a:xfrm>
            <a:off x="179388" y="1125538"/>
            <a:ext cx="8280400" cy="1708150"/>
          </a:xfrm>
        </p:spPr>
        <p:txBody>
          <a:bodyPr/>
          <a:lstStyle/>
          <a:p>
            <a:pPr>
              <a:buFont typeface="Wingdings" pitchFamily="2" charset="2"/>
              <a:buNone/>
            </a:pPr>
            <a:r>
              <a:rPr lang="en-US" altLang="zh-CN" sz="2800" smtClean="0">
                <a:solidFill>
                  <a:srgbClr val="7030A0"/>
                </a:solidFill>
                <a:latin typeface="微软雅黑" pitchFamily="34" charset="-122"/>
                <a:ea typeface="微软雅黑" pitchFamily="34" charset="-122"/>
              </a:rPr>
              <a:t>           2015</a:t>
            </a:r>
            <a:r>
              <a:rPr lang="zh-CN" altLang="en-US" sz="2800" smtClean="0">
                <a:solidFill>
                  <a:srgbClr val="7030A0"/>
                </a:solidFill>
                <a:latin typeface="微软雅黑" pitchFamily="34" charset="-122"/>
                <a:ea typeface="微软雅黑" pitchFamily="34" charset="-122"/>
              </a:rPr>
              <a:t>年整体迁入李兆基科技大楼。</a:t>
            </a:r>
            <a:r>
              <a:rPr lang="zh-CN" altLang="en-US" sz="2800" smtClean="0">
                <a:latin typeface="微软雅黑" pitchFamily="34" charset="-122"/>
                <a:ea typeface="微软雅黑" pitchFamily="34" charset="-122"/>
              </a:rPr>
              <a:t>不是简单空间位置的改变，而是对中心重新定位，进行全方位思考与建设。</a:t>
            </a:r>
          </a:p>
          <a:p>
            <a:endParaRPr lang="zh-CN" altLang="zh-CN" sz="3200" smtClean="0">
              <a:solidFill>
                <a:srgbClr val="002060"/>
              </a:solidFill>
              <a:latin typeface="微软雅黑" pitchFamily="34" charset="-122"/>
              <a:ea typeface="微软雅黑" pitchFamily="34" charset="-122"/>
            </a:endParaRPr>
          </a:p>
        </p:txBody>
      </p:sp>
      <p:sp>
        <p:nvSpPr>
          <p:cNvPr id="68612" name="灯片编号占位符 4"/>
          <p:cNvSpPr>
            <a:spLocks noGrp="1"/>
          </p:cNvSpPr>
          <p:nvPr>
            <p:ph type="sldNum" sz="quarter" idx="12"/>
          </p:nvPr>
        </p:nvSpPr>
        <p:spPr>
          <a:noFill/>
        </p:spPr>
        <p:txBody>
          <a:bodyPr/>
          <a:lstStyle/>
          <a:p>
            <a:fld id="{449D31C2-3CA4-4771-9EB3-7C6CE94E71DE}" type="slidenum">
              <a:rPr lang="en-US" altLang="zh-CN" smtClean="0">
                <a:ea typeface="宋体" charset="-122"/>
              </a:rPr>
              <a:pPr/>
              <a:t>5</a:t>
            </a:fld>
            <a:endParaRPr lang="en-US" altLang="zh-CN" smtClean="0">
              <a:ea typeface="宋体" charset="-122"/>
            </a:endParaRPr>
          </a:p>
        </p:txBody>
      </p:sp>
      <p:pic>
        <p:nvPicPr>
          <p:cNvPr id="68613" name="Picture 4"/>
          <p:cNvPicPr>
            <a:picLocks noChangeAspect="1" noChangeArrowheads="1"/>
          </p:cNvPicPr>
          <p:nvPr/>
        </p:nvPicPr>
        <p:blipFill>
          <a:blip r:embed="rId2"/>
          <a:srcRect l="6769" t="5730" r="8107" b="4546"/>
          <a:stretch>
            <a:fillRect/>
          </a:stretch>
        </p:blipFill>
        <p:spPr bwMode="auto">
          <a:xfrm>
            <a:off x="2268538" y="2706688"/>
            <a:ext cx="4535487" cy="3384550"/>
          </a:xfrm>
          <a:prstGeom prst="rect">
            <a:avLst/>
          </a:prstGeom>
          <a:noFill/>
          <a:ln w="9525">
            <a:noFill/>
            <a:miter lim="800000"/>
            <a:headEnd/>
            <a:tailEnd/>
          </a:ln>
        </p:spPr>
      </p:pic>
      <p:sp>
        <p:nvSpPr>
          <p:cNvPr id="6" name="矩形 46"/>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eaLnBrk="0" latinLnBrk="1" hangingPunct="0">
              <a:lnSpc>
                <a:spcPct val="90000"/>
              </a:lnSpc>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7" name="矩形 47"/>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hangingPunct="0">
              <a:defRPr/>
            </a:pPr>
            <a:r>
              <a:rPr lang="en-US" altLang="zh-CN"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endParaRPr>
          </a:p>
        </p:txBody>
      </p:sp>
      <p:pic>
        <p:nvPicPr>
          <p:cNvPr id="68616" name="Picture 9" descr="shouyea5"/>
          <p:cNvPicPr>
            <a:picLocks noChangeAspect="1" noChangeArrowheads="1"/>
          </p:cNvPicPr>
          <p:nvPr/>
        </p:nvPicPr>
        <p:blipFill>
          <a:blip r:embed="rId3"/>
          <a:srcRect/>
          <a:stretch>
            <a:fillRect/>
          </a:stretch>
        </p:blipFill>
        <p:spPr bwMode="auto">
          <a:xfrm>
            <a:off x="7527925" y="193675"/>
            <a:ext cx="1366838" cy="485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200" b="1" spc="600" dirty="0">
                <a:solidFill>
                  <a:schemeClr val="accent5">
                    <a:lumMod val="75000"/>
                  </a:schemeClr>
                </a:solidFill>
                <a:latin typeface="微软雅黑" pitchFamily="34" charset="-122"/>
                <a:ea typeface="微软雅黑" pitchFamily="34" charset="-122"/>
                <a:cs typeface="Arial" pitchFamily="34" charset="0"/>
              </a:rPr>
              <a:t>创</a:t>
            </a:r>
            <a:r>
              <a:rPr lang="zh-CN" altLang="en-US" sz="3200" b="1" spc="600" dirty="0" smtClean="0">
                <a:solidFill>
                  <a:schemeClr val="accent5">
                    <a:lumMod val="75000"/>
                  </a:schemeClr>
                </a:solidFill>
                <a:latin typeface="微软雅黑" pitchFamily="34" charset="-122"/>
                <a:ea typeface="微软雅黑" pitchFamily="34" charset="-122"/>
                <a:cs typeface="Arial" pitchFamily="34" charset="0"/>
              </a:rPr>
              <a:t>客实践</a:t>
            </a:r>
            <a:endParaRPr lang="en-US" altLang="zh-CN" sz="3200" b="1" spc="600" dirty="0">
              <a:solidFill>
                <a:schemeClr val="accent5">
                  <a:lumMod val="75000"/>
                </a:schemeClr>
              </a:solidFill>
              <a:latin typeface="微软雅黑" pitchFamily="34" charset="-122"/>
              <a:ea typeface="微软雅黑" pitchFamily="34" charset="-122"/>
              <a:cs typeface="Arial" pitchFamily="34" charset="0"/>
            </a:endParaRPr>
          </a:p>
        </p:txBody>
      </p:sp>
      <p:sp>
        <p:nvSpPr>
          <p:cNvPr id="69634" name="Title 1"/>
          <p:cNvSpPr txBox="1">
            <a:spLocks/>
          </p:cNvSpPr>
          <p:nvPr/>
        </p:nvSpPr>
        <p:spPr bwMode="auto">
          <a:xfrm>
            <a:off x="763588" y="0"/>
            <a:ext cx="3321050" cy="817563"/>
          </a:xfrm>
          <a:prstGeom prst="rect">
            <a:avLst/>
          </a:prstGeom>
          <a:solidFill>
            <a:srgbClr val="4BACC6"/>
          </a:solidFill>
          <a:ln w="9525">
            <a:noFill/>
            <a:miter lim="800000"/>
            <a:headEnd/>
            <a:tailEnd/>
          </a:ln>
        </p:spPr>
        <p:txBody>
          <a:bodyPr anchor="ctr"/>
          <a:lstStyle/>
          <a:p>
            <a:pPr algn="r" defTabSz="457200"/>
            <a:r>
              <a:rPr lang="zh-CN" altLang="en-US" sz="3200" b="1">
                <a:solidFill>
                  <a:schemeClr val="bg1"/>
                </a:solidFill>
                <a:ea typeface="微软雅黑" pitchFamily="34" charset="-122"/>
              </a:rPr>
              <a:t>最新发展</a:t>
            </a:r>
            <a:endParaRPr lang="en-US" altLang="zh-CN" sz="3200" b="1">
              <a:solidFill>
                <a:schemeClr val="bg1"/>
              </a:solidFill>
              <a:ea typeface="微软雅黑" pitchFamily="34" charset="-122"/>
            </a:endParaRPr>
          </a:p>
        </p:txBody>
      </p:sp>
      <p:sp>
        <p:nvSpPr>
          <p:cNvPr id="47" name="矩形 46"/>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eaLnBrk="0" latinLnBrk="1" hangingPunct="0">
              <a:lnSpc>
                <a:spcPct val="90000"/>
              </a:lnSpc>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48" name="矩形 47"/>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eaLnBrk="0" hangingPunct="0">
              <a:defRPr/>
            </a:pPr>
            <a:r>
              <a:rPr lang="en-US" altLang="zh-CN"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pitchFamily="34" charset="0"/>
              <a:cs typeface="Arial" pitchFamily="34" charset="0"/>
            </a:endParaRPr>
          </a:p>
        </p:txBody>
      </p:sp>
      <p:pic>
        <p:nvPicPr>
          <p:cNvPr id="69637" name="Picture 5"/>
          <p:cNvPicPr>
            <a:picLocks noChangeAspect="1"/>
          </p:cNvPicPr>
          <p:nvPr/>
        </p:nvPicPr>
        <p:blipFill>
          <a:blip r:embed="rId2"/>
          <a:srcRect/>
          <a:stretch>
            <a:fillRect/>
          </a:stretch>
        </p:blipFill>
        <p:spPr bwMode="auto">
          <a:xfrm>
            <a:off x="1384300" y="1336675"/>
            <a:ext cx="2166938" cy="3238500"/>
          </a:xfrm>
          <a:prstGeom prst="rect">
            <a:avLst/>
          </a:prstGeom>
          <a:noFill/>
          <a:ln w="9525">
            <a:noFill/>
            <a:miter lim="800000"/>
            <a:headEnd/>
            <a:tailEnd/>
          </a:ln>
        </p:spPr>
      </p:pic>
      <p:pic>
        <p:nvPicPr>
          <p:cNvPr id="69638" name="Picture 6" descr="Poster1.5.jpg"/>
          <p:cNvPicPr>
            <a:picLocks noChangeAspect="1"/>
          </p:cNvPicPr>
          <p:nvPr/>
        </p:nvPicPr>
        <p:blipFill>
          <a:blip r:embed="rId3"/>
          <a:srcRect/>
          <a:stretch>
            <a:fillRect/>
          </a:stretch>
        </p:blipFill>
        <p:spPr bwMode="auto">
          <a:xfrm>
            <a:off x="215900" y="2755900"/>
            <a:ext cx="2335213" cy="3302000"/>
          </a:xfrm>
          <a:prstGeom prst="rect">
            <a:avLst/>
          </a:prstGeom>
          <a:noFill/>
          <a:ln w="9525">
            <a:noFill/>
            <a:miter lim="800000"/>
            <a:headEnd/>
            <a:tailEnd/>
          </a:ln>
        </p:spPr>
      </p:pic>
      <p:pic>
        <p:nvPicPr>
          <p:cNvPr id="69639" name="Picture 3" descr="Picture1.bmp"/>
          <p:cNvPicPr>
            <a:picLocks noChangeAspect="1"/>
          </p:cNvPicPr>
          <p:nvPr/>
        </p:nvPicPr>
        <p:blipFill>
          <a:blip r:embed="rId4"/>
          <a:srcRect/>
          <a:stretch>
            <a:fillRect/>
          </a:stretch>
        </p:blipFill>
        <p:spPr bwMode="auto">
          <a:xfrm>
            <a:off x="3609975" y="2711450"/>
            <a:ext cx="1733550" cy="2576513"/>
          </a:xfrm>
          <a:prstGeom prst="rect">
            <a:avLst/>
          </a:prstGeom>
          <a:noFill/>
          <a:ln w="9525">
            <a:noFill/>
            <a:miter lim="800000"/>
            <a:headEnd/>
            <a:tailEnd/>
          </a:ln>
        </p:spPr>
      </p:pic>
      <p:pic>
        <p:nvPicPr>
          <p:cNvPr id="69640" name="Picture 35"/>
          <p:cNvPicPr>
            <a:picLocks noChangeAspect="1"/>
          </p:cNvPicPr>
          <p:nvPr/>
        </p:nvPicPr>
        <p:blipFill>
          <a:blip r:embed="rId5"/>
          <a:srcRect l="20105" t="17761" r="33357" b="21504"/>
          <a:stretch>
            <a:fillRect/>
          </a:stretch>
        </p:blipFill>
        <p:spPr bwMode="auto">
          <a:xfrm>
            <a:off x="5329238" y="1247775"/>
            <a:ext cx="3916362" cy="4629150"/>
          </a:xfrm>
          <a:prstGeom prst="rect">
            <a:avLst/>
          </a:prstGeom>
          <a:noFill/>
          <a:ln w="9525">
            <a:noFill/>
            <a:miter lim="800000"/>
            <a:headEnd/>
            <a:tailEnd/>
          </a:ln>
        </p:spPr>
      </p:pic>
      <p:sp>
        <p:nvSpPr>
          <p:cNvPr id="57" name="TextBox 38"/>
          <p:cNvSpPr txBox="1"/>
          <p:nvPr/>
        </p:nvSpPr>
        <p:spPr>
          <a:xfrm>
            <a:off x="5424305" y="4426491"/>
            <a:ext cx="3237095" cy="923330"/>
          </a:xfrm>
          <a:prstGeom prst="rect">
            <a:avLst/>
          </a:prstGeom>
          <a:noFill/>
        </p:spPr>
        <p:txBody>
          <a:bodyPr>
            <a:spAutoFit/>
          </a:bodyPr>
          <a:lstStyle/>
          <a:p>
            <a:pPr eaLnBrk="0" hangingPunct="0">
              <a:defRPr/>
            </a:pPr>
            <a:r>
              <a:rPr lang="zh-CN" altLang="en-US" dirty="0">
                <a:solidFill>
                  <a:srgbClr val="FF0000"/>
                </a:solidFill>
                <a:effectLst>
                  <a:glow rad="228600">
                    <a:schemeClr val="bg1"/>
                  </a:glow>
                </a:effectLst>
                <a:latin typeface="微软雅黑" panose="020B0503020204020204" pitchFamily="34" charset="-122"/>
                <a:ea typeface="微软雅黑" panose="020B0503020204020204" pitchFamily="34" charset="-122"/>
              </a:rPr>
              <a:t>比尔盖茨</a:t>
            </a:r>
            <a:r>
              <a:rPr lang="zh-CN" altLang="en-US" dirty="0">
                <a:effectLst>
                  <a:glow rad="228600">
                    <a:schemeClr val="bg1"/>
                  </a:glow>
                </a:effectLst>
                <a:latin typeface="微软雅黑" panose="020B0503020204020204" pitchFamily="34" charset="-122"/>
                <a:ea typeface="微软雅黑" panose="020B0503020204020204" pitchFamily="34" charset="-122"/>
              </a:rPr>
              <a:t>关注中美绿色电子创客挑战赛，在</a:t>
            </a:r>
            <a:r>
              <a:rPr lang="en-US" altLang="zh-CN" dirty="0" err="1">
                <a:effectLst>
                  <a:glow rad="228600">
                    <a:schemeClr val="bg1"/>
                  </a:glow>
                </a:effectLst>
                <a:latin typeface="微软雅黑" panose="020B0503020204020204" pitchFamily="34" charset="-122"/>
                <a:ea typeface="微软雅黑" panose="020B0503020204020204" pitchFamily="34" charset="-122"/>
              </a:rPr>
              <a:t>Facebook</a:t>
            </a:r>
            <a:r>
              <a:rPr lang="zh-CN" altLang="en-US" dirty="0">
                <a:effectLst>
                  <a:glow rad="228600">
                    <a:schemeClr val="bg1"/>
                  </a:glow>
                </a:effectLst>
                <a:latin typeface="微软雅黑" panose="020B0503020204020204" pitchFamily="34" charset="-122"/>
                <a:ea typeface="微软雅黑" panose="020B0503020204020204" pitchFamily="34" charset="-122"/>
              </a:rPr>
              <a:t>上分享欣赏的创客项目</a:t>
            </a:r>
          </a:p>
        </p:txBody>
      </p:sp>
      <p:pic>
        <p:nvPicPr>
          <p:cNvPr id="58" name="Picture 5"/>
          <p:cNvPicPr>
            <a:picLocks noChangeAspect="1"/>
          </p:cNvPicPr>
          <p:nvPr/>
        </p:nvPicPr>
        <p:blipFill rotWithShape="1">
          <a:blip r:embed="rId6" cstate="print">
            <a:extLst/>
          </a:blip>
          <a:srcRect l="38583" t="3196" r="14173" b="25936"/>
          <a:stretch/>
        </p:blipFill>
        <p:spPr>
          <a:xfrm>
            <a:off x="7160431" y="962896"/>
            <a:ext cx="1962211" cy="1962211"/>
          </a:xfrm>
          <a:prstGeom prst="ellipse">
            <a:avLst/>
          </a:prstGeom>
          <a:ln>
            <a:noFill/>
          </a:ln>
          <a:effectLst/>
        </p:spPr>
      </p:pic>
      <p:pic>
        <p:nvPicPr>
          <p:cNvPr id="69643" name="Picture 9" descr="shouyea5"/>
          <p:cNvPicPr>
            <a:picLocks noChangeAspect="1" noChangeArrowheads="1"/>
          </p:cNvPicPr>
          <p:nvPr/>
        </p:nvPicPr>
        <p:blipFill>
          <a:blip r:embed="rId7"/>
          <a:srcRect/>
          <a:stretch>
            <a:fillRect/>
          </a:stretch>
        </p:blipFill>
        <p:spPr bwMode="auto">
          <a:xfrm>
            <a:off x="7527925" y="193675"/>
            <a:ext cx="1366838" cy="485775"/>
          </a:xfrm>
          <a:prstGeom prst="rect">
            <a:avLst/>
          </a:prstGeom>
          <a:noFill/>
          <a:ln w="9525">
            <a:noFill/>
            <a:miter lim="800000"/>
            <a:headEnd/>
            <a:tailEnd/>
          </a:ln>
        </p:spPr>
      </p:pic>
      <p:sp>
        <p:nvSpPr>
          <p:cNvPr id="69644" name="Slide Number Placeholder 1"/>
          <p:cNvSpPr>
            <a:spLocks noGrp="1"/>
          </p:cNvSpPr>
          <p:nvPr>
            <p:ph type="sldNum" sz="quarter" idx="12"/>
          </p:nvPr>
        </p:nvSpPr>
        <p:spPr>
          <a:noFill/>
        </p:spPr>
        <p:txBody>
          <a:bodyPr/>
          <a:lstStyle/>
          <a:p>
            <a:fld id="{66FEFB84-7D92-407F-8229-3FBB6782944C}" type="slidenum">
              <a:rPr lang="en-US" altLang="zh-CN" smtClean="0">
                <a:ea typeface="宋体" charset="-122"/>
              </a:rPr>
              <a:pPr/>
              <a:t>6</a:t>
            </a:fld>
            <a:endParaRPr lang="en-US" altLang="zh-CN" smtClean="0">
              <a:ea typeface="宋体"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200" b="1" spc="600" dirty="0">
                <a:solidFill>
                  <a:schemeClr val="accent5">
                    <a:lumMod val="75000"/>
                  </a:schemeClr>
                </a:solidFill>
                <a:latin typeface="微软雅黑" pitchFamily="34" charset="-122"/>
                <a:ea typeface="微软雅黑" pitchFamily="34" charset="-122"/>
                <a:cs typeface="Arial" pitchFamily="34" charset="0"/>
              </a:rPr>
              <a:t>校园</a:t>
            </a:r>
            <a:r>
              <a:rPr lang="zh-CN" altLang="en-US" sz="3200" b="1" spc="600" dirty="0" smtClean="0">
                <a:solidFill>
                  <a:schemeClr val="accent5">
                    <a:lumMod val="75000"/>
                  </a:schemeClr>
                </a:solidFill>
                <a:latin typeface="微软雅黑" pitchFamily="34" charset="-122"/>
                <a:ea typeface="微软雅黑" pitchFamily="34" charset="-122"/>
                <a:cs typeface="Arial" pitchFamily="34" charset="0"/>
              </a:rPr>
              <a:t>内外创客</a:t>
            </a:r>
            <a:endParaRPr lang="en-US" altLang="zh-CN" sz="3200" b="1" spc="600" dirty="0">
              <a:solidFill>
                <a:schemeClr val="accent5">
                  <a:lumMod val="75000"/>
                </a:schemeClr>
              </a:solidFill>
              <a:latin typeface="微软雅黑" pitchFamily="34" charset="-122"/>
              <a:ea typeface="微软雅黑" pitchFamily="34" charset="-122"/>
              <a:cs typeface="Arial" pitchFamily="34" charset="0"/>
            </a:endParaRPr>
          </a:p>
        </p:txBody>
      </p:sp>
      <p:sp>
        <p:nvSpPr>
          <p:cNvPr id="18"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3200" b="1" spc="600" dirty="0" smtClean="0">
                <a:solidFill>
                  <a:schemeClr val="bg1"/>
                </a:solidFill>
                <a:latin typeface="Arial" pitchFamily="34" charset="0"/>
                <a:ea typeface="微软雅黑" pitchFamily="34" charset="-122"/>
              </a:rPr>
              <a:t>全球兴起</a:t>
            </a:r>
            <a:endParaRPr lang="en-US" altLang="zh-CN" sz="3200" b="1" spc="600" dirty="0">
              <a:solidFill>
                <a:schemeClr val="bg1"/>
              </a:solidFill>
              <a:latin typeface="Arial" pitchFamily="34" charset="0"/>
              <a:ea typeface="微软雅黑" pitchFamily="34" charset="-122"/>
            </a:endParaRPr>
          </a:p>
        </p:txBody>
      </p:sp>
      <p:sp>
        <p:nvSpPr>
          <p:cNvPr id="7" name="矩形 29"/>
          <p:cNvSpPr/>
          <p:nvPr/>
        </p:nvSpPr>
        <p:spPr bwMode="auto">
          <a:xfrm rot="19780671">
            <a:off x="-938213" y="-660400"/>
            <a:ext cx="3241676" cy="1527175"/>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8" name="矩形 30"/>
          <p:cNvSpPr/>
          <p:nvPr/>
        </p:nvSpPr>
        <p:spPr>
          <a:xfrm rot="19712769">
            <a:off x="13646" y="149793"/>
            <a:ext cx="139974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defTabSz="457200" fontAlgn="auto">
              <a:spcBef>
                <a:spcPts val="0"/>
              </a:spcBef>
              <a:spcAft>
                <a:spcPts val="0"/>
              </a:spcAft>
              <a:defRPr/>
            </a:pPr>
            <a:r>
              <a:rPr lang="en-US" altLang="zh-CN" sz="40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cs typeface="Arial" pitchFamily="34" charset="0"/>
              </a:rPr>
              <a:t>WHY</a:t>
            </a:r>
            <a:endParaRPr lang="zh-CN" altLang="en-US" sz="40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cs typeface="Arial" pitchFamily="34" charset="0"/>
            </a:endParaRPr>
          </a:p>
        </p:txBody>
      </p:sp>
      <p:pic>
        <p:nvPicPr>
          <p:cNvPr id="70661" name="图片 2"/>
          <p:cNvPicPr>
            <a:picLocks noChangeAspect="1"/>
          </p:cNvPicPr>
          <p:nvPr/>
        </p:nvPicPr>
        <p:blipFill>
          <a:blip r:embed="rId3"/>
          <a:srcRect/>
          <a:stretch>
            <a:fillRect/>
          </a:stretch>
        </p:blipFill>
        <p:spPr bwMode="auto">
          <a:xfrm>
            <a:off x="442913" y="1271588"/>
            <a:ext cx="1547812" cy="803275"/>
          </a:xfrm>
          <a:prstGeom prst="rect">
            <a:avLst/>
          </a:prstGeom>
          <a:noFill/>
          <a:ln w="9525">
            <a:noFill/>
            <a:miter lim="800000"/>
            <a:headEnd/>
            <a:tailEnd/>
          </a:ln>
        </p:spPr>
      </p:pic>
      <p:pic>
        <p:nvPicPr>
          <p:cNvPr id="70662" name="图片 3"/>
          <p:cNvPicPr>
            <a:picLocks noChangeAspect="1"/>
          </p:cNvPicPr>
          <p:nvPr/>
        </p:nvPicPr>
        <p:blipFill>
          <a:blip r:embed="rId4"/>
          <a:srcRect/>
          <a:stretch>
            <a:fillRect/>
          </a:stretch>
        </p:blipFill>
        <p:spPr bwMode="auto">
          <a:xfrm>
            <a:off x="7092950" y="1323975"/>
            <a:ext cx="1030288" cy="506413"/>
          </a:xfrm>
          <a:prstGeom prst="rect">
            <a:avLst/>
          </a:prstGeom>
          <a:noFill/>
          <a:ln w="9525">
            <a:noFill/>
            <a:miter lim="800000"/>
            <a:headEnd/>
            <a:tailEnd/>
          </a:ln>
        </p:spPr>
      </p:pic>
      <p:pic>
        <p:nvPicPr>
          <p:cNvPr id="70663" name="图片 5"/>
          <p:cNvPicPr>
            <a:picLocks noChangeAspect="1"/>
          </p:cNvPicPr>
          <p:nvPr/>
        </p:nvPicPr>
        <p:blipFill>
          <a:blip r:embed="rId5"/>
          <a:srcRect/>
          <a:stretch>
            <a:fillRect/>
          </a:stretch>
        </p:blipFill>
        <p:spPr bwMode="auto">
          <a:xfrm>
            <a:off x="4284663" y="1217613"/>
            <a:ext cx="1009650" cy="900112"/>
          </a:xfrm>
          <a:prstGeom prst="rect">
            <a:avLst/>
          </a:prstGeom>
          <a:noFill/>
          <a:ln w="9525">
            <a:noFill/>
            <a:miter lim="800000"/>
            <a:headEnd/>
            <a:tailEnd/>
          </a:ln>
        </p:spPr>
      </p:pic>
      <p:pic>
        <p:nvPicPr>
          <p:cNvPr id="70664" name="图片 6"/>
          <p:cNvPicPr>
            <a:picLocks noChangeAspect="1"/>
          </p:cNvPicPr>
          <p:nvPr/>
        </p:nvPicPr>
        <p:blipFill>
          <a:blip r:embed="rId6"/>
          <a:srcRect/>
          <a:stretch>
            <a:fillRect/>
          </a:stretch>
        </p:blipFill>
        <p:spPr bwMode="auto">
          <a:xfrm>
            <a:off x="2222500" y="1438275"/>
            <a:ext cx="1619250" cy="608013"/>
          </a:xfrm>
          <a:prstGeom prst="rect">
            <a:avLst/>
          </a:prstGeom>
          <a:noFill/>
          <a:ln w="9525">
            <a:noFill/>
            <a:miter lim="800000"/>
            <a:headEnd/>
            <a:tailEnd/>
          </a:ln>
        </p:spPr>
      </p:pic>
      <p:sp>
        <p:nvSpPr>
          <p:cNvPr id="70665" name="文本框 24"/>
          <p:cNvSpPr txBox="1">
            <a:spLocks noChangeArrowheads="1"/>
          </p:cNvSpPr>
          <p:nvPr/>
        </p:nvSpPr>
        <p:spPr bwMode="auto">
          <a:xfrm>
            <a:off x="442913" y="2205038"/>
            <a:ext cx="8593137" cy="307975"/>
          </a:xfrm>
          <a:prstGeom prst="rect">
            <a:avLst/>
          </a:prstGeom>
          <a:noFill/>
          <a:ln w="9525">
            <a:noFill/>
            <a:miter lim="800000"/>
            <a:headEnd/>
            <a:tailEnd/>
          </a:ln>
        </p:spPr>
        <p:txBody>
          <a:bodyPr>
            <a:spAutoFit/>
          </a:bodyPr>
          <a:lstStyle/>
          <a:p>
            <a:pPr defTabSz="457200"/>
            <a:r>
              <a:rPr lang="en-US" altLang="zh-CN" sz="1400" b="1">
                <a:solidFill>
                  <a:srgbClr val="000000"/>
                </a:solidFill>
                <a:latin typeface="微软雅黑" pitchFamily="34" charset="-122"/>
                <a:ea typeface="微软雅黑" pitchFamily="34" charset="-122"/>
              </a:rPr>
              <a:t>MIT Media Lab      Stanford D-School       EU Living Lab          Fab Lab                  </a:t>
            </a:r>
            <a:r>
              <a:rPr lang="zh-CN" altLang="en-US" sz="1400" b="1">
                <a:solidFill>
                  <a:srgbClr val="000000"/>
                </a:solidFill>
                <a:latin typeface="微软雅黑" pitchFamily="34" charset="-122"/>
                <a:ea typeface="微软雅黑" pitchFamily="34" charset="-122"/>
              </a:rPr>
              <a:t>创客空间</a:t>
            </a:r>
          </a:p>
        </p:txBody>
      </p:sp>
      <p:pic>
        <p:nvPicPr>
          <p:cNvPr id="70666" name="Picture 2" descr="http://fab.cba.mit.edu/about/logos/th_gcsh.rgb.600.jpg"/>
          <p:cNvPicPr>
            <a:picLocks noChangeAspect="1" noChangeArrowheads="1"/>
          </p:cNvPicPr>
          <p:nvPr/>
        </p:nvPicPr>
        <p:blipFill>
          <a:blip r:embed="rId7"/>
          <a:srcRect/>
          <a:stretch>
            <a:fillRect/>
          </a:stretch>
        </p:blipFill>
        <p:spPr bwMode="auto">
          <a:xfrm>
            <a:off x="5859463" y="1323975"/>
            <a:ext cx="819150" cy="820738"/>
          </a:xfrm>
          <a:prstGeom prst="rect">
            <a:avLst/>
          </a:prstGeom>
          <a:noFill/>
          <a:ln w="9525">
            <a:noFill/>
            <a:miter lim="800000"/>
            <a:headEnd/>
            <a:tailEnd/>
          </a:ln>
        </p:spPr>
      </p:pic>
      <p:pic>
        <p:nvPicPr>
          <p:cNvPr id="70667" name="Picture 9" descr="shouyea5"/>
          <p:cNvPicPr>
            <a:picLocks noChangeAspect="1" noChangeArrowheads="1"/>
          </p:cNvPicPr>
          <p:nvPr/>
        </p:nvPicPr>
        <p:blipFill>
          <a:blip r:embed="rId8"/>
          <a:srcRect/>
          <a:stretch>
            <a:fillRect/>
          </a:stretch>
        </p:blipFill>
        <p:spPr bwMode="auto">
          <a:xfrm>
            <a:off x="7527925" y="193675"/>
            <a:ext cx="1366838" cy="485775"/>
          </a:xfrm>
          <a:prstGeom prst="rect">
            <a:avLst/>
          </a:prstGeom>
          <a:noFill/>
          <a:ln w="9525">
            <a:noFill/>
            <a:miter lim="800000"/>
            <a:headEnd/>
            <a:tailEnd/>
          </a:ln>
        </p:spPr>
      </p:pic>
      <p:sp>
        <p:nvSpPr>
          <p:cNvPr id="23" name="矩形 7"/>
          <p:cNvSpPr/>
          <p:nvPr/>
        </p:nvSpPr>
        <p:spPr>
          <a:xfrm>
            <a:off x="468313" y="2590800"/>
            <a:ext cx="1497012" cy="307975"/>
          </a:xfrm>
          <a:prstGeom prst="rect">
            <a:avLst/>
          </a:prstGeom>
          <a:solidFill>
            <a:schemeClr val="bg2"/>
          </a:solidFill>
          <a:ln>
            <a:solidFill>
              <a:schemeClr val="accent1"/>
            </a:solidFill>
          </a:ln>
        </p:spPr>
        <p:style>
          <a:lnRef idx="3">
            <a:schemeClr val="lt1"/>
          </a:lnRef>
          <a:fillRef idx="1">
            <a:schemeClr val="accent3"/>
          </a:fillRef>
          <a:effectRef idx="1">
            <a:schemeClr val="accent3"/>
          </a:effectRef>
          <a:fontRef idx="minor">
            <a:schemeClr val="lt1"/>
          </a:fontRef>
        </p:style>
        <p:txBody>
          <a:bodyPr>
            <a:spAutoFit/>
          </a:bodyPr>
          <a:lstStyle/>
          <a:p>
            <a:pPr algn="ctr" fontAlgn="auto">
              <a:spcBef>
                <a:spcPts val="0"/>
              </a:spcBef>
              <a:spcAft>
                <a:spcPts val="0"/>
              </a:spcAft>
              <a:defRPr/>
            </a:pPr>
            <a:r>
              <a:rPr lang="zh-CN" altLang="en-US" sz="1400" b="1" dirty="0">
                <a:solidFill>
                  <a:schemeClr val="tx1"/>
                </a:solidFill>
                <a:latin typeface="微软雅黑" panose="020B0503020204020204" pitchFamily="34" charset="-122"/>
                <a:ea typeface="微软雅黑" panose="020B0503020204020204" pitchFamily="34" charset="-122"/>
              </a:rPr>
              <a:t>创新研究</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47" name="Rectangle 46"/>
          <p:cNvSpPr/>
          <p:nvPr/>
        </p:nvSpPr>
        <p:spPr>
          <a:xfrm>
            <a:off x="315913" y="3062288"/>
            <a:ext cx="1800225" cy="2730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27940" rIns="27940" bIns="27940" spcCol="1270" anchor="ctr"/>
          <a:lstStyle/>
          <a:p>
            <a:pPr defTabSz="466725">
              <a:lnSpc>
                <a:spcPct val="90000"/>
              </a:lnSpc>
              <a:spcAft>
                <a:spcPct val="35000"/>
              </a:spcAft>
              <a:defRPr/>
            </a:pPr>
            <a:r>
              <a:rPr lang="zh-CN" altLang="en-US" sz="1200" b="1" dirty="0">
                <a:latin typeface="STHeiti"/>
                <a:ea typeface="微软雅黑" panose="020B0503020204020204" pitchFamily="34" charset="-122"/>
              </a:rPr>
              <a:t>人本主义</a:t>
            </a:r>
            <a:r>
              <a:rPr lang="zh-CN" altLang="en-US" sz="1200" dirty="0">
                <a:latin typeface="STHeiti"/>
                <a:ea typeface="微软雅黑" panose="020B0503020204020204" pitchFamily="34" charset="-122"/>
              </a:rPr>
              <a:t>：针对人的需求，提高生活质量</a:t>
            </a:r>
            <a:endParaRPr lang="zh-CN" altLang="en-US" sz="1200" dirty="0">
              <a:latin typeface="STHeiti"/>
            </a:endParaRPr>
          </a:p>
        </p:txBody>
      </p:sp>
      <p:sp>
        <p:nvSpPr>
          <p:cNvPr id="45" name="Rectangle 44"/>
          <p:cNvSpPr/>
          <p:nvPr/>
        </p:nvSpPr>
        <p:spPr>
          <a:xfrm>
            <a:off x="315913" y="3452813"/>
            <a:ext cx="1800225" cy="2730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27940" rIns="27940" bIns="27940" spcCol="1270" anchor="ctr"/>
          <a:lstStyle/>
          <a:p>
            <a:pPr defTabSz="466725">
              <a:lnSpc>
                <a:spcPct val="90000"/>
              </a:lnSpc>
              <a:spcAft>
                <a:spcPct val="35000"/>
              </a:spcAft>
              <a:defRPr/>
            </a:pPr>
            <a:r>
              <a:rPr lang="zh-CN" altLang="en-US" sz="1200" b="1" dirty="0">
                <a:latin typeface="STHeiti"/>
                <a:ea typeface="微软雅黑" panose="020B0503020204020204" pitchFamily="34" charset="-122"/>
              </a:rPr>
              <a:t>交叉性</a:t>
            </a:r>
            <a:r>
              <a:rPr lang="zh-CN" altLang="en-US" sz="1200" dirty="0">
                <a:latin typeface="STHeiti"/>
                <a:ea typeface="微软雅黑" panose="020B0503020204020204" pitchFamily="34" charset="-122"/>
              </a:rPr>
              <a:t>：新学科交叉范围广泛</a:t>
            </a:r>
          </a:p>
        </p:txBody>
      </p:sp>
      <p:sp>
        <p:nvSpPr>
          <p:cNvPr id="43" name="Rectangle 42"/>
          <p:cNvSpPr/>
          <p:nvPr/>
        </p:nvSpPr>
        <p:spPr>
          <a:xfrm>
            <a:off x="315913" y="3844925"/>
            <a:ext cx="1800225" cy="2730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27940" rIns="27940" bIns="27940" spcCol="1270" anchor="ctr"/>
          <a:lstStyle/>
          <a:p>
            <a:pPr defTabSz="466725">
              <a:lnSpc>
                <a:spcPct val="90000"/>
              </a:lnSpc>
              <a:spcAft>
                <a:spcPct val="35000"/>
              </a:spcAft>
              <a:defRPr/>
            </a:pPr>
            <a:r>
              <a:rPr lang="zh-CN" altLang="en-US" sz="1200" b="1" dirty="0">
                <a:latin typeface="STHeiti"/>
                <a:ea typeface="微软雅黑" panose="020B0503020204020204" pitchFamily="34" charset="-122"/>
              </a:rPr>
              <a:t>独创性</a:t>
            </a:r>
            <a:r>
              <a:rPr lang="zh-CN" altLang="en-US" sz="1200" dirty="0">
                <a:latin typeface="STHeiti"/>
                <a:ea typeface="微软雅黑" panose="020B0503020204020204" pitchFamily="34" charset="-122"/>
              </a:rPr>
              <a:t>：独创性的研究方向和课题</a:t>
            </a:r>
          </a:p>
        </p:txBody>
      </p:sp>
      <p:sp>
        <p:nvSpPr>
          <p:cNvPr id="41" name="Rectangle 40"/>
          <p:cNvSpPr/>
          <p:nvPr/>
        </p:nvSpPr>
        <p:spPr>
          <a:xfrm>
            <a:off x="315913" y="4235450"/>
            <a:ext cx="1800225" cy="2730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27940" rIns="27940" bIns="27940" spcCol="1270" anchor="ctr"/>
          <a:lstStyle/>
          <a:p>
            <a:pPr defTabSz="466725">
              <a:lnSpc>
                <a:spcPct val="90000"/>
              </a:lnSpc>
              <a:spcAft>
                <a:spcPct val="35000"/>
              </a:spcAft>
              <a:defRPr/>
            </a:pPr>
            <a:r>
              <a:rPr lang="zh-CN" altLang="en-US" sz="1200" b="1" dirty="0">
                <a:latin typeface="STHeiti"/>
                <a:ea typeface="微软雅黑" panose="020B0503020204020204" pitchFamily="34" charset="-122"/>
              </a:rPr>
              <a:t>开放性</a:t>
            </a:r>
            <a:r>
              <a:rPr lang="zh-CN" altLang="en-US" sz="1200" dirty="0">
                <a:latin typeface="STHeiti"/>
                <a:ea typeface="微软雅黑" panose="020B0503020204020204" pitchFamily="34" charset="-122"/>
              </a:rPr>
              <a:t>：完全对外开放的实验室</a:t>
            </a:r>
          </a:p>
        </p:txBody>
      </p:sp>
      <p:sp>
        <p:nvSpPr>
          <p:cNvPr id="49" name="任意多边形 24"/>
          <p:cNvSpPr/>
          <p:nvPr/>
        </p:nvSpPr>
        <p:spPr>
          <a:xfrm>
            <a:off x="622300" y="5300663"/>
            <a:ext cx="1187450" cy="360362"/>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资询式合作</a:t>
            </a:r>
          </a:p>
        </p:txBody>
      </p:sp>
      <p:sp>
        <p:nvSpPr>
          <p:cNvPr id="50" name="任意多边形 26"/>
          <p:cNvSpPr/>
          <p:nvPr/>
        </p:nvSpPr>
        <p:spPr>
          <a:xfrm>
            <a:off x="622300" y="5673725"/>
            <a:ext cx="1187450" cy="360363"/>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课题群合作</a:t>
            </a:r>
          </a:p>
        </p:txBody>
      </p:sp>
      <p:sp>
        <p:nvSpPr>
          <p:cNvPr id="51" name="任意多边形 28"/>
          <p:cNvSpPr/>
          <p:nvPr/>
        </p:nvSpPr>
        <p:spPr>
          <a:xfrm>
            <a:off x="622300" y="6021388"/>
            <a:ext cx="1187450" cy="360362"/>
          </a:xfrm>
          <a:custGeom>
            <a:avLst/>
            <a:gdLst>
              <a:gd name="connsiteX0" fmla="*/ 0 w 2743200"/>
              <a:gd name="connsiteY0" fmla="*/ 218286 h 1309687"/>
              <a:gd name="connsiteX1" fmla="*/ 218286 w 2743200"/>
              <a:gd name="connsiteY1" fmla="*/ 0 h 1309687"/>
              <a:gd name="connsiteX2" fmla="*/ 2524914 w 2743200"/>
              <a:gd name="connsiteY2" fmla="*/ 0 h 1309687"/>
              <a:gd name="connsiteX3" fmla="*/ 2743200 w 2743200"/>
              <a:gd name="connsiteY3" fmla="*/ 218286 h 1309687"/>
              <a:gd name="connsiteX4" fmla="*/ 2743200 w 2743200"/>
              <a:gd name="connsiteY4" fmla="*/ 1091401 h 1309687"/>
              <a:gd name="connsiteX5" fmla="*/ 2524914 w 2743200"/>
              <a:gd name="connsiteY5" fmla="*/ 1309687 h 1309687"/>
              <a:gd name="connsiteX6" fmla="*/ 218286 w 2743200"/>
              <a:gd name="connsiteY6" fmla="*/ 1309687 h 1309687"/>
              <a:gd name="connsiteX7" fmla="*/ 0 w 2743200"/>
              <a:gd name="connsiteY7" fmla="*/ 1091401 h 1309687"/>
              <a:gd name="connsiteX8" fmla="*/ 0 w 274320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309687">
                <a:moveTo>
                  <a:pt x="0" y="218286"/>
                </a:moveTo>
                <a:cubicBezTo>
                  <a:pt x="0" y="97730"/>
                  <a:pt x="97730" y="0"/>
                  <a:pt x="218286" y="0"/>
                </a:cubicBezTo>
                <a:lnTo>
                  <a:pt x="2524914" y="0"/>
                </a:lnTo>
                <a:cubicBezTo>
                  <a:pt x="2645470" y="0"/>
                  <a:pt x="2743200" y="97730"/>
                  <a:pt x="2743200" y="218286"/>
                </a:cubicBezTo>
                <a:lnTo>
                  <a:pt x="2743200" y="1091401"/>
                </a:lnTo>
                <a:cubicBezTo>
                  <a:pt x="2743200" y="1211957"/>
                  <a:pt x="2645470" y="1309687"/>
                  <a:pt x="2524914" y="1309687"/>
                </a:cubicBezTo>
                <a:lnTo>
                  <a:pt x="218286" y="1309687"/>
                </a:lnTo>
                <a:cubicBezTo>
                  <a:pt x="97730" y="1309687"/>
                  <a:pt x="0" y="1211957"/>
                  <a:pt x="0" y="1091401"/>
                </a:cubicBezTo>
                <a:lnTo>
                  <a:pt x="0" y="218286"/>
                </a:lnTo>
                <a:close/>
              </a:path>
            </a:pathLst>
          </a:cu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01094" tIns="132514" rIns="201094" bIns="132514" spcCol="1270" anchor="ctr"/>
          <a:lstStyle/>
          <a:p>
            <a:pPr algn="ctr" defTabSz="1600200" fontAlgn="auto">
              <a:lnSpc>
                <a:spcPct val="90000"/>
              </a:lnSpc>
              <a:spcAft>
                <a:spcPct val="35000"/>
              </a:spcAft>
              <a:defRPr/>
            </a:pPr>
            <a:r>
              <a:rPr lang="zh-CN" altLang="en-US" sz="1200" dirty="0">
                <a:solidFill>
                  <a:schemeClr val="tx1"/>
                </a:solidFill>
                <a:latin typeface="微软雅黑" panose="020B0503020204020204" pitchFamily="34" charset="-122"/>
                <a:ea typeface="微软雅黑" panose="020B0503020204020204" pitchFamily="34" charset="-122"/>
              </a:rPr>
              <a:t>公司级合作</a:t>
            </a:r>
          </a:p>
        </p:txBody>
      </p:sp>
      <p:sp>
        <p:nvSpPr>
          <p:cNvPr id="48" name="文本框 25602"/>
          <p:cNvSpPr txBox="1"/>
          <p:nvPr/>
        </p:nvSpPr>
        <p:spPr>
          <a:xfrm>
            <a:off x="442913" y="4713288"/>
            <a:ext cx="1547812" cy="522287"/>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a:spAutoFit/>
          </a:bodyPr>
          <a:lstStyle>
            <a:defPPr>
              <a:defRPr lang="zh-CN"/>
            </a:defPPr>
            <a:lvl1pPr algn="ctr">
              <a:defRPr sz="20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1400" dirty="0">
                <a:solidFill>
                  <a:schemeClr val="tx1"/>
                </a:solidFill>
              </a:rPr>
              <a:t>企业合作和知识产权分享模式</a:t>
            </a:r>
          </a:p>
        </p:txBody>
      </p:sp>
      <p:pic>
        <p:nvPicPr>
          <p:cNvPr id="70677" name="图片 4"/>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1843088" y="2751138"/>
            <a:ext cx="2305050" cy="1701800"/>
          </a:xfrm>
          <a:prstGeom prst="rect">
            <a:avLst/>
          </a:prstGeom>
          <a:noFill/>
          <a:ln w="9525">
            <a:noFill/>
            <a:miter lim="800000"/>
            <a:headEnd/>
            <a:tailEnd/>
          </a:ln>
        </p:spPr>
      </p:pic>
      <p:sp>
        <p:nvSpPr>
          <p:cNvPr id="53" name="Rectangle 52"/>
          <p:cNvSpPr/>
          <p:nvPr/>
        </p:nvSpPr>
        <p:spPr>
          <a:xfrm>
            <a:off x="2222500" y="5381625"/>
            <a:ext cx="1800225" cy="271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27940" rIns="27940" bIns="27940" spcCol="1270" anchor="ctr"/>
          <a:lstStyle/>
          <a:p>
            <a:pPr defTabSz="466725">
              <a:lnSpc>
                <a:spcPct val="90000"/>
              </a:lnSpc>
              <a:spcAft>
                <a:spcPct val="35000"/>
              </a:spcAft>
              <a:defRPr/>
            </a:pPr>
            <a:endParaRPr lang="zh-CN" altLang="en-US" sz="1200" dirty="0">
              <a:latin typeface="STHeiti"/>
              <a:ea typeface="微软雅黑" panose="020B0503020204020204" pitchFamily="34" charset="-122"/>
            </a:endParaRPr>
          </a:p>
        </p:txBody>
      </p:sp>
      <p:sp>
        <p:nvSpPr>
          <p:cNvPr id="70679" name="Rectangle 54"/>
          <p:cNvSpPr>
            <a:spLocks noChangeArrowheads="1"/>
          </p:cNvSpPr>
          <p:nvPr/>
        </p:nvSpPr>
        <p:spPr bwMode="auto">
          <a:xfrm>
            <a:off x="2087563" y="4714875"/>
            <a:ext cx="1816100" cy="522288"/>
          </a:xfrm>
          <a:prstGeom prst="rect">
            <a:avLst/>
          </a:prstGeom>
          <a:noFill/>
          <a:ln w="9525">
            <a:noFill/>
            <a:miter lim="800000"/>
            <a:headEnd/>
            <a:tailEnd/>
          </a:ln>
        </p:spPr>
        <p:txBody>
          <a:bodyPr>
            <a:spAutoFit/>
          </a:bodyPr>
          <a:lstStyle/>
          <a:p>
            <a:r>
              <a:rPr lang="zh-CN" altLang="en-US" sz="1400" b="1">
                <a:latin typeface="微软雅黑" pitchFamily="34" charset="-122"/>
                <a:ea typeface="微软雅黑" pitchFamily="34" charset="-122"/>
              </a:rPr>
              <a:t>只面向斯坦福大学的硕士和博士开设课程</a:t>
            </a:r>
            <a:endParaRPr lang="zh-CN" altLang="en-US" sz="1400"/>
          </a:p>
        </p:txBody>
      </p:sp>
      <p:grpSp>
        <p:nvGrpSpPr>
          <p:cNvPr id="70680" name="Group 55"/>
          <p:cNvGrpSpPr>
            <a:grpSpLocks/>
          </p:cNvGrpSpPr>
          <p:nvPr/>
        </p:nvGrpSpPr>
        <p:grpSpPr bwMode="auto">
          <a:xfrm>
            <a:off x="3924300" y="2687638"/>
            <a:ext cx="1763713" cy="3694112"/>
            <a:chOff x="4706938" y="2024063"/>
            <a:chExt cx="3943350" cy="4637087"/>
          </a:xfrm>
        </p:grpSpPr>
        <p:sp>
          <p:nvSpPr>
            <p:cNvPr id="66" name="任意多边形 14"/>
            <p:cNvSpPr/>
            <p:nvPr/>
          </p:nvSpPr>
          <p:spPr>
            <a:xfrm>
              <a:off x="4706938" y="5828188"/>
              <a:ext cx="3943350" cy="832962"/>
            </a:xfrm>
            <a:custGeom>
              <a:avLst/>
              <a:gdLst>
                <a:gd name="connsiteX0" fmla="*/ 0 w 3943151"/>
                <a:gd name="connsiteY0" fmla="*/ 0 h 832449"/>
                <a:gd name="connsiteX1" fmla="*/ 3943151 w 3943151"/>
                <a:gd name="connsiteY1" fmla="*/ 0 h 832449"/>
                <a:gd name="connsiteX2" fmla="*/ 3943151 w 3943151"/>
                <a:gd name="connsiteY2" fmla="*/ 832449 h 832449"/>
                <a:gd name="connsiteX3" fmla="*/ 0 w 3943151"/>
                <a:gd name="connsiteY3" fmla="*/ 832449 h 832449"/>
                <a:gd name="connsiteX4" fmla="*/ 0 w 3943151"/>
                <a:gd name="connsiteY4" fmla="*/ 0 h 83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832449">
                  <a:moveTo>
                    <a:pt x="0" y="0"/>
                  </a:moveTo>
                  <a:lnTo>
                    <a:pt x="3943151" y="0"/>
                  </a:lnTo>
                  <a:lnTo>
                    <a:pt x="3943151" y="832449"/>
                  </a:lnTo>
                  <a:lnTo>
                    <a:pt x="0" y="832449"/>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6" rIns="128016" bIns="510943" spcCol="1270" anchor="ctr"/>
            <a:lstStyle/>
            <a:p>
              <a:pPr algn="ctr" defTabSz="800100" fontAlgn="auto">
                <a:lnSpc>
                  <a:spcPct val="90000"/>
                </a:lnSpc>
                <a:spcAft>
                  <a:spcPct val="35000"/>
                </a:spcAft>
                <a:defRPr/>
              </a:pPr>
              <a:r>
                <a:rPr lang="zh-CN" altLang="en-US" sz="1400" b="1" dirty="0">
                  <a:solidFill>
                    <a:schemeClr val="tx1"/>
                  </a:solidFill>
                  <a:latin typeface="微软雅黑" panose="020B0503020204020204" pitchFamily="34" charset="-122"/>
                  <a:ea typeface="微软雅黑" panose="020B0503020204020204" pitchFamily="34" charset="-122"/>
                </a:rPr>
                <a:t>评估</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67" name="任意多边形 31"/>
            <p:cNvSpPr/>
            <p:nvPr/>
          </p:nvSpPr>
          <p:spPr>
            <a:xfrm>
              <a:off x="4706938" y="6208800"/>
              <a:ext cx="3943350" cy="382605"/>
            </a:xfrm>
            <a:custGeom>
              <a:avLst/>
              <a:gdLst>
                <a:gd name="connsiteX0" fmla="*/ 0 w 3943151"/>
                <a:gd name="connsiteY0" fmla="*/ 0 h 382926"/>
                <a:gd name="connsiteX1" fmla="*/ 3943151 w 3943151"/>
                <a:gd name="connsiteY1" fmla="*/ 0 h 382926"/>
                <a:gd name="connsiteX2" fmla="*/ 3943151 w 3943151"/>
                <a:gd name="connsiteY2" fmla="*/ 382926 h 382926"/>
                <a:gd name="connsiteX3" fmla="*/ 0 w 3943151"/>
                <a:gd name="connsiteY3" fmla="*/ 382926 h 382926"/>
                <a:gd name="connsiteX4" fmla="*/ 0 w 3943151"/>
                <a:gd name="connsiteY4" fmla="*/ 0 h 38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926">
                  <a:moveTo>
                    <a:pt x="0" y="0"/>
                  </a:moveTo>
                  <a:lnTo>
                    <a:pt x="3943151" y="0"/>
                  </a:lnTo>
                  <a:lnTo>
                    <a:pt x="3943151" y="382926"/>
                  </a:lnTo>
                  <a:lnTo>
                    <a:pt x="0" y="382926"/>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000" dirty="0">
                  <a:solidFill>
                    <a:schemeClr val="tx1"/>
                  </a:solidFill>
                  <a:latin typeface="微软雅黑" panose="020B0503020204020204" pitchFamily="34" charset="-122"/>
                  <a:ea typeface="微软雅黑" panose="020B0503020204020204" pitchFamily="34" charset="-122"/>
                </a:rPr>
                <a:t>在实际的情况下评估新的想法和概念以及相关技术产物。</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68" name="任意多边形 32"/>
            <p:cNvSpPr/>
            <p:nvPr/>
          </p:nvSpPr>
          <p:spPr>
            <a:xfrm>
              <a:off x="4706938" y="4560810"/>
              <a:ext cx="3943350" cy="1279334"/>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6" rIns="128016" bIns="958936" spcCol="1270" anchor="ctr"/>
            <a:lstStyle/>
            <a:p>
              <a:pPr algn="ctr" defTabSz="800100" fontAlgn="auto">
                <a:lnSpc>
                  <a:spcPct val="90000"/>
                </a:lnSpc>
                <a:spcAft>
                  <a:spcPct val="35000"/>
                </a:spcAft>
                <a:defRPr/>
              </a:pPr>
              <a:r>
                <a:rPr lang="zh-CN" altLang="en-US" sz="1400" b="1" dirty="0">
                  <a:solidFill>
                    <a:schemeClr val="tx1"/>
                  </a:solidFill>
                  <a:latin typeface="微软雅黑" panose="020B0503020204020204" pitchFamily="34" charset="-122"/>
                  <a:ea typeface="微软雅黑" panose="020B0503020204020204" pitchFamily="34" charset="-122"/>
                </a:rPr>
                <a:t>实验</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69" name="任意多边形 33"/>
            <p:cNvSpPr/>
            <p:nvPr/>
          </p:nvSpPr>
          <p:spPr>
            <a:xfrm>
              <a:off x="4706938" y="5009176"/>
              <a:ext cx="3943350" cy="382605"/>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000" dirty="0">
                  <a:solidFill>
                    <a:schemeClr val="tx1"/>
                  </a:solidFill>
                  <a:latin typeface="微软雅黑" panose="020B0503020204020204" pitchFamily="34" charset="-122"/>
                  <a:ea typeface="微软雅黑" panose="020B0503020204020204" pitchFamily="34" charset="-122"/>
                </a:rPr>
                <a:t>在适当水平下落实技术产物，在实际应用中，大量采集用户使用数据并应用到之后的评价过程中</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0" name="任意多边形 34"/>
            <p:cNvSpPr/>
            <p:nvPr/>
          </p:nvSpPr>
          <p:spPr>
            <a:xfrm>
              <a:off x="4706938" y="3293433"/>
              <a:ext cx="3943350" cy="1279334"/>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7" tIns="128016" rIns="128016" bIns="958936" spcCol="1270" anchor="ctr"/>
            <a:lstStyle/>
            <a:p>
              <a:pPr algn="ctr" defTabSz="800100" fontAlgn="auto">
                <a:lnSpc>
                  <a:spcPct val="90000"/>
                </a:lnSpc>
                <a:spcAft>
                  <a:spcPct val="35000"/>
                </a:spcAft>
                <a:defRPr/>
              </a:pPr>
              <a:r>
                <a:rPr lang="zh-CN" altLang="en-US" sz="1400" b="1" dirty="0">
                  <a:solidFill>
                    <a:schemeClr val="tx1"/>
                  </a:solidFill>
                  <a:latin typeface="微软雅黑" panose="020B0503020204020204" pitchFamily="34" charset="-122"/>
                  <a:ea typeface="微软雅黑" panose="020B0503020204020204" pitchFamily="34" charset="-122"/>
                </a:rPr>
                <a:t>探索</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71" name="任意多边形 35"/>
            <p:cNvSpPr/>
            <p:nvPr/>
          </p:nvSpPr>
          <p:spPr>
            <a:xfrm>
              <a:off x="4706938" y="3741798"/>
              <a:ext cx="3943350" cy="382605"/>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spcCol="1270" anchor="ctr"/>
            <a:lstStyle/>
            <a:p>
              <a:pPr algn="ctr" defTabSz="622300" fontAlgn="auto">
                <a:lnSpc>
                  <a:spcPct val="90000"/>
                </a:lnSpc>
                <a:spcAft>
                  <a:spcPct val="35000"/>
                </a:spcAft>
                <a:defRPr/>
              </a:pPr>
              <a:r>
                <a:rPr lang="zh-CN" altLang="en-US" sz="1000" dirty="0">
                  <a:solidFill>
                    <a:schemeClr val="tx1"/>
                  </a:solidFill>
                  <a:latin typeface="微软雅黑" panose="020B0503020204020204" pitchFamily="34" charset="-122"/>
                  <a:ea typeface="微软雅黑" panose="020B0503020204020204" pitchFamily="34" charset="-122"/>
                </a:rPr>
                <a:t>吸引利益相关者，特别是用户社群，通过模拟真实使用场景在共同创造早期发现潜在的新情况和新想法。</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72" name="任意多边形 36"/>
            <p:cNvSpPr/>
            <p:nvPr/>
          </p:nvSpPr>
          <p:spPr>
            <a:xfrm>
              <a:off x="4706938" y="2024063"/>
              <a:ext cx="3943350" cy="1281326"/>
            </a:xfrm>
            <a:custGeom>
              <a:avLst/>
              <a:gdLst>
                <a:gd name="connsiteX0" fmla="*/ 0 w 3943151"/>
                <a:gd name="connsiteY0" fmla="*/ 448402 h 1280307"/>
                <a:gd name="connsiteX1" fmla="*/ 1811537 w 3943151"/>
                <a:gd name="connsiteY1" fmla="*/ 448402 h 1280307"/>
                <a:gd name="connsiteX2" fmla="*/ 1811537 w 3943151"/>
                <a:gd name="connsiteY2" fmla="*/ 320077 h 1280307"/>
                <a:gd name="connsiteX3" fmla="*/ 1651499 w 3943151"/>
                <a:gd name="connsiteY3" fmla="*/ 320077 h 1280307"/>
                <a:gd name="connsiteX4" fmla="*/ 1971576 w 3943151"/>
                <a:gd name="connsiteY4" fmla="*/ 0 h 1280307"/>
                <a:gd name="connsiteX5" fmla="*/ 2291652 w 3943151"/>
                <a:gd name="connsiteY5" fmla="*/ 320077 h 1280307"/>
                <a:gd name="connsiteX6" fmla="*/ 2131614 w 3943151"/>
                <a:gd name="connsiteY6" fmla="*/ 320077 h 1280307"/>
                <a:gd name="connsiteX7" fmla="*/ 2131614 w 3943151"/>
                <a:gd name="connsiteY7" fmla="*/ 448402 h 1280307"/>
                <a:gd name="connsiteX8" fmla="*/ 3943151 w 3943151"/>
                <a:gd name="connsiteY8" fmla="*/ 448402 h 1280307"/>
                <a:gd name="connsiteX9" fmla="*/ 3943151 w 3943151"/>
                <a:gd name="connsiteY9" fmla="*/ 1280307 h 1280307"/>
                <a:gd name="connsiteX10" fmla="*/ 0 w 3943151"/>
                <a:gd name="connsiteY10" fmla="*/ 1280307 h 1280307"/>
                <a:gd name="connsiteX11" fmla="*/ 0 w 3943151"/>
                <a:gd name="connsiteY11" fmla="*/ 448402 h 12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3151" h="1280307">
                  <a:moveTo>
                    <a:pt x="3943151" y="831905"/>
                  </a:moveTo>
                  <a:lnTo>
                    <a:pt x="2131614" y="831905"/>
                  </a:lnTo>
                  <a:lnTo>
                    <a:pt x="2131614" y="960230"/>
                  </a:lnTo>
                  <a:lnTo>
                    <a:pt x="2291652" y="960230"/>
                  </a:lnTo>
                  <a:lnTo>
                    <a:pt x="1971575" y="1280306"/>
                  </a:lnTo>
                  <a:lnTo>
                    <a:pt x="1651499" y="960230"/>
                  </a:lnTo>
                  <a:lnTo>
                    <a:pt x="1811537" y="960230"/>
                  </a:lnTo>
                  <a:lnTo>
                    <a:pt x="1811537" y="831905"/>
                  </a:lnTo>
                  <a:lnTo>
                    <a:pt x="0" y="831905"/>
                  </a:lnTo>
                  <a:lnTo>
                    <a:pt x="0" y="1"/>
                  </a:lnTo>
                  <a:lnTo>
                    <a:pt x="3943151" y="1"/>
                  </a:lnTo>
                  <a:lnTo>
                    <a:pt x="3943151" y="83190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128016" tIns="128017" rIns="128016" bIns="958936" anchor="ct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sz="1400" b="1" dirty="0">
                  <a:latin typeface="微软雅黑" panose="020B0503020204020204" pitchFamily="34" charset="-122"/>
                  <a:ea typeface="微软雅黑" panose="020B0503020204020204" pitchFamily="34" charset="-122"/>
                </a:rPr>
                <a:t>共同创造</a:t>
              </a:r>
              <a:endParaRPr lang="zh-CN" altLang="en-US" sz="1400" dirty="0">
                <a:latin typeface="微软雅黑" panose="020B0503020204020204" pitchFamily="34" charset="-122"/>
                <a:ea typeface="微软雅黑" panose="020B0503020204020204" pitchFamily="34" charset="-122"/>
              </a:endParaRPr>
            </a:p>
          </p:txBody>
        </p:sp>
        <p:sp>
          <p:nvSpPr>
            <p:cNvPr id="73" name="任意多边形 37"/>
            <p:cNvSpPr/>
            <p:nvPr/>
          </p:nvSpPr>
          <p:spPr>
            <a:xfrm>
              <a:off x="4706938" y="2388732"/>
              <a:ext cx="3943350" cy="384598"/>
            </a:xfrm>
            <a:custGeom>
              <a:avLst/>
              <a:gdLst>
                <a:gd name="connsiteX0" fmla="*/ 0 w 3943151"/>
                <a:gd name="connsiteY0" fmla="*/ 0 h 382812"/>
                <a:gd name="connsiteX1" fmla="*/ 3943151 w 3943151"/>
                <a:gd name="connsiteY1" fmla="*/ 0 h 382812"/>
                <a:gd name="connsiteX2" fmla="*/ 3943151 w 3943151"/>
                <a:gd name="connsiteY2" fmla="*/ 382812 h 382812"/>
                <a:gd name="connsiteX3" fmla="*/ 0 w 3943151"/>
                <a:gd name="connsiteY3" fmla="*/ 382812 h 382812"/>
                <a:gd name="connsiteX4" fmla="*/ 0 w 3943151"/>
                <a:gd name="connsiteY4" fmla="*/ 0 h 38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51" h="382812">
                  <a:moveTo>
                    <a:pt x="0" y="0"/>
                  </a:moveTo>
                  <a:lnTo>
                    <a:pt x="3943151" y="0"/>
                  </a:lnTo>
                  <a:lnTo>
                    <a:pt x="3943151" y="382812"/>
                  </a:lnTo>
                  <a:lnTo>
                    <a:pt x="0" y="382812"/>
                  </a:lnTo>
                  <a:lnTo>
                    <a:pt x="0" y="0"/>
                  </a:lnTo>
                  <a:close/>
                </a:path>
              </a:pathLst>
            </a:custGeom>
          </p:spPr>
          <p:style>
            <a:lnRef idx="2">
              <a:schemeClr val="accent3">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lIns="99568" tIns="17780" rIns="99568" bIns="17780" anchor="ctr"/>
            <a:lstStyle>
              <a:lvl1pPr defTabSz="622300">
                <a:defRPr>
                  <a:solidFill>
                    <a:schemeClr val="tx1"/>
                  </a:solidFill>
                  <a:latin typeface="Arial" panose="020B0604020202020204" pitchFamily="34" charset="0"/>
                  <a:ea typeface="宋体" panose="02010600030101010101" pitchFamily="2" charset="-122"/>
                </a:defRPr>
              </a:lvl1pPr>
              <a:lvl2pPr marL="742950" indent="-285750" defTabSz="622300">
                <a:defRPr>
                  <a:solidFill>
                    <a:schemeClr val="tx1"/>
                  </a:solidFill>
                  <a:latin typeface="Arial" panose="020B0604020202020204" pitchFamily="34" charset="0"/>
                  <a:ea typeface="宋体" panose="02010600030101010101" pitchFamily="2" charset="-122"/>
                </a:defRPr>
              </a:lvl2pPr>
              <a:lvl3pPr marL="1143000" indent="-228600" defTabSz="622300">
                <a:defRPr>
                  <a:solidFill>
                    <a:schemeClr val="tx1"/>
                  </a:solidFill>
                  <a:latin typeface="Arial" panose="020B0604020202020204" pitchFamily="34" charset="0"/>
                  <a:ea typeface="宋体" panose="02010600030101010101" pitchFamily="2" charset="-122"/>
                </a:defRPr>
              </a:lvl3pPr>
              <a:lvl4pPr marL="1600200" indent="-228600" defTabSz="622300">
                <a:defRPr>
                  <a:solidFill>
                    <a:schemeClr val="tx1"/>
                  </a:solidFill>
                  <a:latin typeface="Arial" panose="020B0604020202020204" pitchFamily="34" charset="0"/>
                  <a:ea typeface="宋体" panose="02010600030101010101" pitchFamily="2" charset="-122"/>
                </a:defRPr>
              </a:lvl4pPr>
              <a:lvl5pPr marL="2057400" indent="-228600" defTabSz="622300">
                <a:defRPr>
                  <a:solidFill>
                    <a:schemeClr val="tx1"/>
                  </a:solidFill>
                  <a:latin typeface="Arial" panose="020B0604020202020204" pitchFamily="34" charset="0"/>
                  <a:ea typeface="宋体" panose="02010600030101010101" pitchFamily="2" charset="-122"/>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sz="1000" dirty="0">
                  <a:latin typeface="微软雅黑" panose="020B0503020204020204" pitchFamily="34" charset="-122"/>
                  <a:ea typeface="微软雅黑" panose="020B0503020204020204" pitchFamily="34" charset="-122"/>
                </a:rPr>
                <a:t>将技术推动与应用需求整合成多样性的观点，分享新的知识和构想。</a:t>
              </a:r>
            </a:p>
          </p:txBody>
        </p:sp>
      </p:grpSp>
      <p:sp>
        <p:nvSpPr>
          <p:cNvPr id="70681" name="文本框 16"/>
          <p:cNvSpPr txBox="1">
            <a:spLocks noChangeArrowheads="1"/>
          </p:cNvSpPr>
          <p:nvPr/>
        </p:nvSpPr>
        <p:spPr bwMode="auto">
          <a:xfrm>
            <a:off x="6889750" y="4638675"/>
            <a:ext cx="2146300" cy="1570038"/>
          </a:xfrm>
          <a:prstGeom prst="rect">
            <a:avLst/>
          </a:prstGeom>
          <a:noFill/>
          <a:ln w="9525">
            <a:noFill/>
            <a:miter lim="800000"/>
            <a:headEnd/>
            <a:tailEnd/>
          </a:ln>
        </p:spPr>
        <p:txBody>
          <a:bodyPr>
            <a:spAutoFit/>
          </a:bodyPr>
          <a:lstStyle/>
          <a:p>
            <a:r>
              <a:rPr lang="en-US" altLang="zh-CN" sz="1200" b="1">
                <a:latin typeface="微软雅黑" pitchFamily="34" charset="-122"/>
                <a:ea typeface="微软雅黑" pitchFamily="34" charset="-122"/>
              </a:rPr>
              <a:t>TechShop</a:t>
            </a:r>
            <a:r>
              <a:rPr lang="zh-CN" altLang="zh-CN" sz="1200" b="1">
                <a:latin typeface="微软雅黑" pitchFamily="34" charset="-122"/>
                <a:ea typeface="微软雅黑" pitchFamily="34" charset="-122"/>
              </a:rPr>
              <a:t>：</a:t>
            </a:r>
            <a:r>
              <a:rPr lang="zh-CN" altLang="en-US" sz="1200">
                <a:latin typeface="微软雅黑" pitchFamily="34" charset="-122"/>
                <a:ea typeface="微软雅黑" pitchFamily="34" charset="-122"/>
              </a:rPr>
              <a:t>美国最大的连锁创客空间</a:t>
            </a:r>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规模：美国七个城市开设分店，共有约</a:t>
            </a:r>
            <a:r>
              <a:rPr lang="en-US" altLang="zh-CN" sz="1200">
                <a:latin typeface="微软雅黑" pitchFamily="34" charset="-122"/>
                <a:ea typeface="微软雅黑" pitchFamily="34" charset="-122"/>
              </a:rPr>
              <a:t>3300</a:t>
            </a:r>
            <a:r>
              <a:rPr lang="zh-CN" altLang="en-US" sz="1200">
                <a:latin typeface="微软雅黑" pitchFamily="34" charset="-122"/>
                <a:ea typeface="微软雅黑" pitchFamily="34" charset="-122"/>
              </a:rPr>
              <a:t>会员</a:t>
            </a:r>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服务：每月</a:t>
            </a:r>
            <a:r>
              <a:rPr lang="en-US" altLang="zh-CN" sz="1200">
                <a:latin typeface="微软雅黑" pitchFamily="34" charset="-122"/>
                <a:ea typeface="微软雅黑" pitchFamily="34" charset="-122"/>
              </a:rPr>
              <a:t>175</a:t>
            </a:r>
            <a:r>
              <a:rPr lang="zh-CN" altLang="en-US" sz="1200">
                <a:latin typeface="微软雅黑" pitchFamily="34" charset="-122"/>
                <a:ea typeface="微软雅黑" pitchFamily="34" charset="-122"/>
              </a:rPr>
              <a:t>美元的会员费或报名参加各种课程。此外，</a:t>
            </a:r>
            <a:r>
              <a:rPr lang="en-US" altLang="zh-CN" sz="1200">
                <a:latin typeface="微软雅黑" pitchFamily="34" charset="-122"/>
                <a:ea typeface="微软雅黑" pitchFamily="34" charset="-122"/>
              </a:rPr>
              <a:t>TechShop</a:t>
            </a:r>
            <a:r>
              <a:rPr lang="zh-CN" altLang="en-US" sz="1200">
                <a:latin typeface="微软雅黑" pitchFamily="34" charset="-122"/>
                <a:ea typeface="微软雅黑" pitchFamily="34" charset="-122"/>
              </a:rPr>
              <a:t>还会额外收取场地费用。通常是</a:t>
            </a:r>
            <a:r>
              <a:rPr lang="en-US" altLang="zh-CN" sz="1200">
                <a:latin typeface="微软雅黑" pitchFamily="34" charset="-122"/>
                <a:ea typeface="微软雅黑" pitchFamily="34" charset="-122"/>
              </a:rPr>
              <a:t>10</a:t>
            </a:r>
            <a:r>
              <a:rPr lang="zh-CN" altLang="en-US" sz="1200">
                <a:latin typeface="微软雅黑" pitchFamily="34" charset="-122"/>
                <a:ea typeface="微软雅黑" pitchFamily="34" charset="-122"/>
              </a:rPr>
              <a:t>美元。</a:t>
            </a:r>
          </a:p>
        </p:txBody>
      </p:sp>
      <p:pic>
        <p:nvPicPr>
          <p:cNvPr id="76" name="图片 5"/>
          <p:cNvPicPr>
            <a:picLocks noChangeAspect="1"/>
          </p:cNvPicPr>
          <p:nvPr/>
        </p:nvPicPr>
        <p:blipFill rotWithShape="1">
          <a:blip r:embed="rId10" cstate="print">
            <a:extLst/>
          </a:blip>
          <a:srcRect b="28963"/>
          <a:stretch/>
        </p:blipFill>
        <p:spPr>
          <a:xfrm>
            <a:off x="8117607" y="1703791"/>
            <a:ext cx="663852" cy="471559"/>
          </a:xfrm>
          <a:prstGeom prst="roundRect">
            <a:avLst/>
          </a:prstGeom>
        </p:spPr>
      </p:pic>
      <p:sp>
        <p:nvSpPr>
          <p:cNvPr id="70683" name="文本框 20"/>
          <p:cNvSpPr txBox="1">
            <a:spLocks noChangeArrowheads="1"/>
          </p:cNvSpPr>
          <p:nvPr/>
        </p:nvSpPr>
        <p:spPr bwMode="auto">
          <a:xfrm>
            <a:off x="6889750" y="2574925"/>
            <a:ext cx="2146300" cy="1938338"/>
          </a:xfrm>
          <a:prstGeom prst="rect">
            <a:avLst/>
          </a:prstGeom>
          <a:noFill/>
          <a:ln w="9525">
            <a:noFill/>
            <a:miter lim="800000"/>
            <a:headEnd/>
            <a:tailEnd/>
          </a:ln>
        </p:spPr>
        <p:txBody>
          <a:bodyPr>
            <a:spAutoFit/>
          </a:bodyPr>
          <a:lstStyle/>
          <a:p>
            <a:r>
              <a:rPr lang="en-US" altLang="zh-CN" sz="1200" b="1">
                <a:latin typeface="微软雅黑" pitchFamily="34" charset="-122"/>
                <a:ea typeface="微软雅黑" pitchFamily="34" charset="-122"/>
              </a:rPr>
              <a:t>c-base e. V.</a:t>
            </a:r>
            <a:r>
              <a:rPr lang="zh-CN" altLang="en-US" sz="1200" b="1">
                <a:latin typeface="微软雅黑" pitchFamily="34" charset="-122"/>
                <a:ea typeface="微软雅黑" pitchFamily="34" charset="-122"/>
              </a:rPr>
              <a:t>：世界上的第一个独立、单机的创客空间</a:t>
            </a:r>
            <a:endParaRPr lang="en-US" altLang="zh-CN" sz="1200" b="1">
              <a:latin typeface="微软雅黑" pitchFamily="34" charset="-122"/>
              <a:ea typeface="微软雅黑" pitchFamily="34" charset="-122"/>
            </a:endParaRPr>
          </a:p>
          <a:p>
            <a:r>
              <a:rPr lang="zh-CN" altLang="en-US" sz="1200">
                <a:latin typeface="微软雅黑" pitchFamily="34" charset="-122"/>
                <a:ea typeface="微软雅黑" pitchFamily="34" charset="-122"/>
              </a:rPr>
              <a:t>地点：德国柏林</a:t>
            </a:r>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规模：约</a:t>
            </a:r>
            <a:r>
              <a:rPr lang="en-US" altLang="zh-CN" sz="1200">
                <a:latin typeface="微软雅黑" pitchFamily="34" charset="-122"/>
                <a:ea typeface="微软雅黑" pitchFamily="34" charset="-122"/>
              </a:rPr>
              <a:t>450</a:t>
            </a:r>
            <a:r>
              <a:rPr lang="zh-CN" altLang="en-US" sz="1200">
                <a:latin typeface="微软雅黑" pitchFamily="34" charset="-122"/>
                <a:ea typeface="微软雅黑" pitchFamily="34" charset="-122"/>
              </a:rPr>
              <a:t>名成员</a:t>
            </a:r>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服务：该协会的目的是增加有关计算机软件、硬件和数据网络的知识和技能。世界上的第一个独立、单机的创客空间，不隶属于学校、大学或公司。</a:t>
            </a:r>
          </a:p>
        </p:txBody>
      </p:sp>
      <p:sp>
        <p:nvSpPr>
          <p:cNvPr id="78" name="任意多边形 20"/>
          <p:cNvSpPr/>
          <p:nvPr/>
        </p:nvSpPr>
        <p:spPr>
          <a:xfrm>
            <a:off x="5724525" y="2622550"/>
            <a:ext cx="1190625" cy="3398838"/>
          </a:xfrm>
          <a:custGeom>
            <a:avLst/>
            <a:gdLst>
              <a:gd name="connsiteX0" fmla="*/ 0 w 4785360"/>
              <a:gd name="connsiteY0" fmla="*/ 0 h 1229111"/>
              <a:gd name="connsiteX1" fmla="*/ 4785360 w 4785360"/>
              <a:gd name="connsiteY1" fmla="*/ 0 h 1229111"/>
              <a:gd name="connsiteX2" fmla="*/ 4785360 w 4785360"/>
              <a:gd name="connsiteY2" fmla="*/ 1229111 h 1229111"/>
              <a:gd name="connsiteX3" fmla="*/ 0 w 4785360"/>
              <a:gd name="connsiteY3" fmla="*/ 1229111 h 1229111"/>
              <a:gd name="connsiteX4" fmla="*/ 0 w 4785360"/>
              <a:gd name="connsiteY4" fmla="*/ 0 h 122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60" h="1229111">
                <a:moveTo>
                  <a:pt x="0" y="0"/>
                </a:moveTo>
                <a:lnTo>
                  <a:pt x="4785360" y="0"/>
                </a:lnTo>
                <a:lnTo>
                  <a:pt x="4785360" y="1229111"/>
                </a:lnTo>
                <a:lnTo>
                  <a:pt x="0" y="12291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8100" tIns="38100" rIns="38100" bIns="38100" spcCol="1270"/>
          <a:lstStyle/>
          <a:p>
            <a:pPr defTabSz="444500" fontAlgn="auto">
              <a:lnSpc>
                <a:spcPct val="90000"/>
              </a:lnSpc>
              <a:spcAft>
                <a:spcPct val="35000"/>
              </a:spcAft>
              <a:defRPr/>
            </a:pPr>
            <a:r>
              <a:rPr lang="en-US" altLang="zh-CN" sz="1200" dirty="0">
                <a:solidFill>
                  <a:schemeClr val="tx1"/>
                </a:solidFill>
                <a:latin typeface="微软雅黑" panose="020B0503020204020204" pitchFamily="34" charset="-122"/>
                <a:ea typeface="微软雅黑" panose="020B0503020204020204" pitchFamily="34" charset="-122"/>
              </a:rPr>
              <a:t>Fab Lab</a:t>
            </a:r>
            <a:r>
              <a:rPr lang="zh-CN" altLang="en-US" sz="1200" dirty="0">
                <a:solidFill>
                  <a:schemeClr val="tx1"/>
                </a:solidFill>
                <a:latin typeface="微软雅黑" panose="020B0503020204020204" pitchFamily="34" charset="-122"/>
                <a:ea typeface="微软雅黑" panose="020B0503020204020204" pitchFamily="34" charset="-122"/>
              </a:rPr>
              <a:t>由麻省理工学院的比特和原子研究中心（</a:t>
            </a:r>
            <a:r>
              <a:rPr lang="en-US" altLang="zh-CN" sz="1200" dirty="0">
                <a:solidFill>
                  <a:schemeClr val="tx1"/>
                </a:solidFill>
                <a:latin typeface="微软雅黑" panose="020B0503020204020204" pitchFamily="34" charset="-122"/>
                <a:ea typeface="微软雅黑" panose="020B0503020204020204" pitchFamily="34" charset="-122"/>
              </a:rPr>
              <a:t>Center for Bits and Atoms</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CBA</a:t>
            </a:r>
            <a:r>
              <a:rPr lang="zh-CN" altLang="en-US" sz="1200" dirty="0">
                <a:solidFill>
                  <a:schemeClr val="tx1"/>
                </a:solidFill>
                <a:latin typeface="微软雅黑" panose="020B0503020204020204" pitchFamily="34" charset="-122"/>
                <a:ea typeface="微软雅黑" panose="020B0503020204020204" pitchFamily="34" charset="-122"/>
              </a:rPr>
              <a:t>）发起，基于对从个人通讯到个人计算，再到个人制造的社会技术发展脉络，试图构建以用户为中心的，面向应用的融合从设计、制造，到调试、分析及文档管理各个环节的用户创新制造环境。</a:t>
            </a:r>
          </a:p>
        </p:txBody>
      </p:sp>
      <p:sp>
        <p:nvSpPr>
          <p:cNvPr id="70685" name="Slide Number Placeholder 56"/>
          <p:cNvSpPr>
            <a:spLocks noGrp="1"/>
          </p:cNvSpPr>
          <p:nvPr>
            <p:ph type="sldNum" sz="quarter" idx="12"/>
          </p:nvPr>
        </p:nvSpPr>
        <p:spPr>
          <a:noFill/>
        </p:spPr>
        <p:txBody>
          <a:bodyPr/>
          <a:lstStyle/>
          <a:p>
            <a:fld id="{A4B66F94-DC5F-4C61-83E8-95C9AF44848E}" type="slidenum">
              <a:rPr lang="en-US" altLang="zh-CN" smtClean="0">
                <a:ea typeface="宋体" charset="-122"/>
              </a:rPr>
              <a:pPr/>
              <a:t>7</a:t>
            </a:fld>
            <a:endParaRPr lang="en-US" altLang="zh-CN" smtClean="0">
              <a:ea typeface="宋体"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150"/>
          <p:cNvSpPr/>
          <p:nvPr/>
        </p:nvSpPr>
        <p:spPr bwMode="auto">
          <a:xfrm>
            <a:off x="0" y="785813"/>
            <a:ext cx="9144000" cy="1276350"/>
          </a:xfrm>
          <a:prstGeom prst="rect">
            <a:avLst/>
          </a:prstGeom>
          <a:solidFill>
            <a:schemeClr val="bg1">
              <a:lumMod val="85000"/>
            </a:schemeClr>
          </a:solidFill>
          <a:ln>
            <a:noFill/>
          </a:ln>
        </p:spPr>
        <p: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p:style>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dirty="0">
              <a:solidFill>
                <a:srgbClr val="439BB3"/>
              </a:solidFill>
              <a:latin typeface="微软雅黑" pitchFamily="34" charset="-122"/>
              <a:ea typeface="微软雅黑" pitchFamily="34" charset="-122"/>
            </a:endParaRPr>
          </a:p>
        </p:txBody>
      </p:sp>
      <p:sp>
        <p:nvSpPr>
          <p:cNvPr id="28" name="Title 1"/>
          <p:cNvSpPr txBox="1">
            <a:spLocks/>
          </p:cNvSpPr>
          <p:nvPr/>
        </p:nvSpPr>
        <p:spPr>
          <a:xfrm>
            <a:off x="4084638" y="0"/>
            <a:ext cx="5059362" cy="817563"/>
          </a:xfrm>
          <a:prstGeom prst="rect">
            <a:avLst/>
          </a:prstGeom>
          <a:solidFill>
            <a:schemeClr val="accent5">
              <a:lumMod val="20000"/>
              <a:lumOff val="80000"/>
            </a:schemeClr>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zh-CN" altLang="en-US" sz="3200" b="1" spc="600" dirty="0">
                <a:solidFill>
                  <a:srgbClr val="4BACC6">
                    <a:lumMod val="75000"/>
                  </a:srgbClr>
                </a:solidFill>
                <a:latin typeface="微软雅黑" pitchFamily="34" charset="-122"/>
                <a:ea typeface="微软雅黑" pitchFamily="34" charset="-122"/>
                <a:cs typeface="Arial" pitchFamily="34" charset="0"/>
              </a:rPr>
              <a:t>催生创客变</a:t>
            </a:r>
            <a:r>
              <a:rPr lang="zh-CN" altLang="en-US" sz="3200" b="1" spc="600" dirty="0" smtClean="0">
                <a:solidFill>
                  <a:srgbClr val="4BACC6">
                    <a:lumMod val="75000"/>
                  </a:srgbClr>
                </a:solidFill>
                <a:latin typeface="微软雅黑" pitchFamily="34" charset="-122"/>
                <a:ea typeface="微软雅黑" pitchFamily="34" charset="-122"/>
                <a:cs typeface="Arial" pitchFamily="34" charset="0"/>
              </a:rPr>
              <a:t>局</a:t>
            </a:r>
            <a:endParaRPr lang="en-US" altLang="zh-CN" sz="3200" b="1" spc="600" dirty="0">
              <a:solidFill>
                <a:srgbClr val="4BACC6">
                  <a:lumMod val="75000"/>
                </a:srgbClr>
              </a:solidFill>
              <a:latin typeface="微软雅黑" pitchFamily="34" charset="-122"/>
              <a:ea typeface="微软雅黑" pitchFamily="34" charset="-122"/>
              <a:cs typeface="Arial" pitchFamily="34" charset="0"/>
            </a:endParaRPr>
          </a:p>
        </p:txBody>
      </p:sp>
      <p:sp>
        <p:nvSpPr>
          <p:cNvPr id="29" name="Title 1"/>
          <p:cNvSpPr txBox="1">
            <a:spLocks/>
          </p:cNvSpPr>
          <p:nvPr/>
        </p:nvSpPr>
        <p:spPr>
          <a:xfrm>
            <a:off x="763588" y="0"/>
            <a:ext cx="3321050" cy="817563"/>
          </a:xfrm>
          <a:prstGeom prst="rect">
            <a:avLst/>
          </a:prstGeom>
          <a:solidFill>
            <a:srgbClr val="4BACC6"/>
          </a:solidFill>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r>
              <a:rPr lang="zh-CN" altLang="en-US" sz="3200" b="1" spc="600" dirty="0">
                <a:solidFill>
                  <a:prstClr val="white"/>
                </a:solidFill>
                <a:latin typeface="Arial" pitchFamily="34" charset="0"/>
                <a:ea typeface="微软雅黑" pitchFamily="34" charset="-122"/>
              </a:rPr>
              <a:t>信息</a:t>
            </a:r>
            <a:r>
              <a:rPr lang="zh-CN" altLang="en-US" sz="3200" b="1" spc="600" dirty="0" smtClean="0">
                <a:solidFill>
                  <a:prstClr val="white"/>
                </a:solidFill>
                <a:latin typeface="Arial" pitchFamily="34" charset="0"/>
                <a:ea typeface="微软雅黑" pitchFamily="34" charset="-122"/>
              </a:rPr>
              <a:t>时代</a:t>
            </a:r>
            <a:endParaRPr lang="en-US" altLang="zh-CN" sz="3200" b="1" spc="600" dirty="0">
              <a:solidFill>
                <a:prstClr val="white"/>
              </a:solidFill>
              <a:latin typeface="Arial" pitchFamily="34" charset="0"/>
              <a:ea typeface="微软雅黑" pitchFamily="34" charset="-122"/>
            </a:endParaRPr>
          </a:p>
        </p:txBody>
      </p:sp>
      <p:sp>
        <p:nvSpPr>
          <p:cNvPr id="98" name="矩形 97"/>
          <p:cNvSpPr/>
          <p:nvPr/>
        </p:nvSpPr>
        <p:spPr>
          <a:xfrm>
            <a:off x="393700" y="3843338"/>
            <a:ext cx="4032250" cy="2649537"/>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99" name="矩形 98"/>
          <p:cNvSpPr/>
          <p:nvPr/>
        </p:nvSpPr>
        <p:spPr>
          <a:xfrm>
            <a:off x="4702175" y="3843338"/>
            <a:ext cx="4032250" cy="2649537"/>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00" name="TextBox 5"/>
          <p:cNvSpPr txBox="1">
            <a:spLocks noChangeArrowheads="1"/>
          </p:cNvSpPr>
          <p:nvPr/>
        </p:nvSpPr>
        <p:spPr bwMode="auto">
          <a:xfrm>
            <a:off x="1165225" y="5603875"/>
            <a:ext cx="1938338" cy="892175"/>
          </a:xfrm>
          <a:prstGeom prst="rect">
            <a:avLst/>
          </a:prstGeom>
          <a:noFill/>
          <a:ln w="9525">
            <a:noFill/>
            <a:miter lim="800000"/>
            <a:headEnd/>
            <a:tailEnd/>
          </a:ln>
        </p:spPr>
        <p:txBody>
          <a:bodyPr>
            <a:spAutoFit/>
          </a:bodyPr>
          <a:lstStyle/>
          <a:p>
            <a:pPr algn="r" defTabSz="457200">
              <a:spcBef>
                <a:spcPts val="600"/>
              </a:spcBef>
            </a:pPr>
            <a:r>
              <a:rPr lang="zh-CN" altLang="en-US" sz="1400" b="1">
                <a:solidFill>
                  <a:srgbClr val="604A7B"/>
                </a:solidFill>
                <a:latin typeface="微软雅黑" pitchFamily="34" charset="-122"/>
                <a:ea typeface="微软雅黑" pitchFamily="34" charset="-122"/>
              </a:rPr>
              <a:t>小众精英</a:t>
            </a:r>
          </a:p>
          <a:p>
            <a:pPr algn="r" defTabSz="457200">
              <a:spcBef>
                <a:spcPts val="600"/>
              </a:spcBef>
            </a:pPr>
            <a:r>
              <a:rPr lang="zh-CN" altLang="en-US" sz="1400" b="1">
                <a:solidFill>
                  <a:srgbClr val="604A7B"/>
                </a:solidFill>
                <a:latin typeface="微软雅黑" pitchFamily="34" charset="-122"/>
                <a:ea typeface="微软雅黑" pitchFamily="34" charset="-122"/>
              </a:rPr>
              <a:t>偶发、零散、封闭</a:t>
            </a:r>
          </a:p>
          <a:p>
            <a:pPr algn="r" defTabSz="457200">
              <a:spcBef>
                <a:spcPts val="600"/>
              </a:spcBef>
            </a:pPr>
            <a:r>
              <a:rPr lang="zh-CN" altLang="en-US" sz="1400" b="1">
                <a:solidFill>
                  <a:srgbClr val="604A7B"/>
                </a:solidFill>
                <a:latin typeface="微软雅黑" pitchFamily="34" charset="-122"/>
                <a:ea typeface="微软雅黑" pitchFamily="34" charset="-122"/>
              </a:rPr>
              <a:t>单点、单面</a:t>
            </a:r>
          </a:p>
        </p:txBody>
      </p:sp>
      <p:cxnSp>
        <p:nvCxnSpPr>
          <p:cNvPr id="102" name="直接连接符 101"/>
          <p:cNvCxnSpPr/>
          <p:nvPr/>
        </p:nvCxnSpPr>
        <p:spPr>
          <a:xfrm>
            <a:off x="3346450" y="5840413"/>
            <a:ext cx="2374900" cy="0"/>
          </a:xfrm>
          <a:prstGeom prst="line">
            <a:avLst/>
          </a:prstGeom>
          <a:ln w="28575">
            <a:solidFill>
              <a:schemeClr val="bg1">
                <a:lumMod val="50000"/>
              </a:schemeClr>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346450" y="6213475"/>
            <a:ext cx="2374900" cy="0"/>
          </a:xfrm>
          <a:prstGeom prst="line">
            <a:avLst/>
          </a:prstGeom>
          <a:ln w="28575">
            <a:solidFill>
              <a:schemeClr val="bg1">
                <a:lumMod val="50000"/>
              </a:schemeClr>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3908604" y="5597671"/>
            <a:ext cx="1313174" cy="892552"/>
          </a:xfrm>
          <a:prstGeom prst="rect">
            <a:avLst/>
          </a:prstGeom>
          <a:solidFill>
            <a:srgbClr val="FFFFFF">
              <a:alpha val="69804"/>
            </a:srgbClr>
          </a:solidFill>
          <a:ln>
            <a:solidFill>
              <a:schemeClr val="bg1"/>
            </a:solidFill>
          </a:ln>
        </p:spPr>
        <p:txBody>
          <a:bodyPr>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pPr algn="ctr" defTabSz="457200" fontAlgn="auto">
              <a:spcBef>
                <a:spcPts val="600"/>
              </a:spcBef>
              <a:spcAft>
                <a:spcPts val="0"/>
              </a:spcAft>
              <a:defRPr/>
            </a:pPr>
            <a:r>
              <a:rPr kumimoji="1" lang="zh-CN" altLang="en-US" sz="1400" b="1" cap="all" dirty="0">
                <a:ln w="0"/>
                <a:solidFill>
                  <a:srgbClr val="4F81BD">
                    <a:lumMod val="75000"/>
                  </a:srgbClr>
                </a:solidFill>
                <a:latin typeface="微软雅黑" pitchFamily="34" charset="-122"/>
                <a:ea typeface="微软雅黑" pitchFamily="34" charset="-122"/>
              </a:rPr>
              <a:t>创新人才</a:t>
            </a:r>
          </a:p>
          <a:p>
            <a:pPr algn="ctr" defTabSz="457200" fontAlgn="auto">
              <a:spcBef>
                <a:spcPts val="600"/>
              </a:spcBef>
              <a:spcAft>
                <a:spcPts val="0"/>
              </a:spcAft>
              <a:defRPr/>
            </a:pPr>
            <a:r>
              <a:rPr kumimoji="1" lang="zh-CN" altLang="en-US" sz="1400" b="1" cap="all" dirty="0">
                <a:ln w="0"/>
                <a:solidFill>
                  <a:srgbClr val="4F81BD">
                    <a:lumMod val="75000"/>
                  </a:srgbClr>
                </a:solidFill>
                <a:latin typeface="微软雅黑" pitchFamily="34" charset="-122"/>
                <a:ea typeface="微软雅黑" pitchFamily="34" charset="-122"/>
              </a:rPr>
              <a:t>创新模式</a:t>
            </a:r>
          </a:p>
          <a:p>
            <a:pPr algn="ctr" defTabSz="457200" fontAlgn="auto">
              <a:spcBef>
                <a:spcPts val="600"/>
              </a:spcBef>
              <a:spcAft>
                <a:spcPts val="0"/>
              </a:spcAft>
              <a:defRPr/>
            </a:pPr>
            <a:r>
              <a:rPr kumimoji="1" lang="zh-CN" altLang="en-US" sz="1400" b="1" cap="all" dirty="0">
                <a:ln w="0"/>
                <a:solidFill>
                  <a:srgbClr val="4F81BD">
                    <a:lumMod val="75000"/>
                  </a:srgbClr>
                </a:solidFill>
                <a:latin typeface="微软雅黑" pitchFamily="34" charset="-122"/>
                <a:ea typeface="微软雅黑" pitchFamily="34" charset="-122"/>
              </a:rPr>
              <a:t>创新形态</a:t>
            </a:r>
          </a:p>
        </p:txBody>
      </p:sp>
      <p:sp>
        <p:nvSpPr>
          <p:cNvPr id="105" name="TextBox 6"/>
          <p:cNvSpPr txBox="1">
            <a:spLocks noChangeArrowheads="1"/>
          </p:cNvSpPr>
          <p:nvPr/>
        </p:nvSpPr>
        <p:spPr bwMode="auto">
          <a:xfrm>
            <a:off x="5972175" y="5595938"/>
            <a:ext cx="2508250" cy="892175"/>
          </a:xfrm>
          <a:prstGeom prst="rect">
            <a:avLst/>
          </a:prstGeom>
          <a:noFill/>
          <a:ln w="9525">
            <a:noFill/>
            <a:miter lim="800000"/>
            <a:headEnd/>
            <a:tailEnd/>
          </a:ln>
        </p:spPr>
        <p:txBody>
          <a:bodyPr>
            <a:spAutoFit/>
          </a:bodyPr>
          <a:lstStyle/>
          <a:p>
            <a:pPr defTabSz="457200">
              <a:spcBef>
                <a:spcPts val="600"/>
              </a:spcBef>
            </a:pPr>
            <a:r>
              <a:rPr lang="zh-CN" altLang="en-US" sz="1400" b="1">
                <a:solidFill>
                  <a:srgbClr val="E46C0A"/>
                </a:solidFill>
                <a:latin typeface="微软雅黑" pitchFamily="34" charset="-122"/>
                <a:ea typeface="微软雅黑" pitchFamily="34" charset="-122"/>
              </a:rPr>
              <a:t>大众传媒</a:t>
            </a:r>
          </a:p>
          <a:p>
            <a:pPr defTabSz="457200">
              <a:spcBef>
                <a:spcPts val="600"/>
              </a:spcBef>
            </a:pPr>
            <a:r>
              <a:rPr lang="zh-CN" altLang="en-US" sz="1400" b="1">
                <a:solidFill>
                  <a:srgbClr val="E46C0A"/>
                </a:solidFill>
                <a:latin typeface="微软雅黑" pitchFamily="34" charset="-122"/>
                <a:ea typeface="微软雅黑" pitchFamily="34" charset="-122"/>
              </a:rPr>
              <a:t>常态、系统、开放</a:t>
            </a:r>
            <a:endParaRPr lang="en-US" altLang="zh-CN" sz="1400" b="1">
              <a:solidFill>
                <a:srgbClr val="E46C0A"/>
              </a:solidFill>
              <a:latin typeface="微软雅黑" pitchFamily="34" charset="-122"/>
              <a:ea typeface="微软雅黑" pitchFamily="34" charset="-122"/>
            </a:endParaRPr>
          </a:p>
          <a:p>
            <a:pPr defTabSz="457200">
              <a:spcBef>
                <a:spcPts val="600"/>
              </a:spcBef>
            </a:pPr>
            <a:r>
              <a:rPr lang="zh-CN" altLang="en-US" sz="1400" b="1">
                <a:solidFill>
                  <a:srgbClr val="E46C0A"/>
                </a:solidFill>
                <a:latin typeface="微软雅黑" pitchFamily="34" charset="-122"/>
                <a:ea typeface="微软雅黑" pitchFamily="34" charset="-122"/>
              </a:rPr>
              <a:t>跨学科、跨产业、跨地域</a:t>
            </a:r>
            <a:endParaRPr lang="en-US" altLang="zh-CN" sz="1400" b="1">
              <a:solidFill>
                <a:srgbClr val="E46C0A"/>
              </a:solidFill>
              <a:latin typeface="微软雅黑" pitchFamily="34" charset="-122"/>
              <a:ea typeface="微软雅黑" pitchFamily="34" charset="-122"/>
            </a:endParaRPr>
          </a:p>
        </p:txBody>
      </p:sp>
      <p:graphicFrame>
        <p:nvGraphicFramePr>
          <p:cNvPr id="91" name="图示 90"/>
          <p:cNvGraphicFramePr/>
          <p:nvPr/>
        </p:nvGraphicFramePr>
        <p:xfrm>
          <a:off x="332760" y="820197"/>
          <a:ext cx="4142975" cy="12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2" name="图示 91"/>
          <p:cNvGraphicFramePr/>
          <p:nvPr/>
        </p:nvGraphicFramePr>
        <p:xfrm>
          <a:off x="4475735" y="805909"/>
          <a:ext cx="4639681" cy="122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8" name="Picture 2"/>
          <p:cNvPicPr>
            <a:picLocks noChangeAspect="1" noChangeArrowheads="1"/>
          </p:cNvPicPr>
          <p:nvPr/>
        </p:nvPicPr>
        <p:blipFill>
          <a:blip r:embed="rId13"/>
          <a:srcRect/>
          <a:stretch>
            <a:fillRect/>
          </a:stretch>
        </p:blipFill>
        <p:spPr bwMode="auto">
          <a:xfrm>
            <a:off x="4979988" y="2097088"/>
            <a:ext cx="3578225" cy="3554412"/>
          </a:xfrm>
          <a:prstGeom prst="rect">
            <a:avLst/>
          </a:prstGeom>
          <a:noFill/>
          <a:ln w="9525">
            <a:noFill/>
            <a:miter lim="800000"/>
            <a:headEnd/>
            <a:tailEnd/>
          </a:ln>
        </p:spPr>
      </p:pic>
      <p:sp>
        <p:nvSpPr>
          <p:cNvPr id="89" name="饼形 8"/>
          <p:cNvSpPr/>
          <p:nvPr/>
        </p:nvSpPr>
        <p:spPr>
          <a:xfrm>
            <a:off x="6107113" y="4713288"/>
            <a:ext cx="1252537" cy="750887"/>
          </a:xfrm>
          <a:prstGeom prst="rect">
            <a:avLst/>
          </a:prstGeom>
        </p:spPr>
        <p:style>
          <a:lnRef idx="0">
            <a:scrgbClr r="0" g="0" b="0"/>
          </a:lnRef>
          <a:fillRef idx="0">
            <a:scrgbClr r="0" g="0" b="0"/>
          </a:fillRef>
          <a:effectRef idx="0">
            <a:scrgbClr r="0" g="0" b="0"/>
          </a:effectRef>
          <a:fontRef idx="minor">
            <a:schemeClr val="lt1"/>
          </a:fontRef>
        </p:style>
        <p:txBody>
          <a:bodyPr lIns="57150" tIns="57150" rIns="57150" bIns="57150" spcCol="1270" anchor="ctr"/>
          <a:lstStyle/>
          <a:p>
            <a:pPr algn="ctr" defTabSz="2000250" fontAlgn="auto">
              <a:lnSpc>
                <a:spcPct val="90000"/>
              </a:lnSpc>
              <a:spcBef>
                <a:spcPts val="0"/>
              </a:spcBef>
              <a:spcAft>
                <a:spcPct val="35000"/>
              </a:spcAft>
              <a:defRPr/>
            </a:pPr>
            <a:endParaRPr lang="zh-CN" altLang="en-US" sz="4500">
              <a:solidFill>
                <a:prstClr val="white"/>
              </a:solidFill>
            </a:endParaRPr>
          </a:p>
        </p:txBody>
      </p:sp>
      <p:grpSp>
        <p:nvGrpSpPr>
          <p:cNvPr id="90" name="组合 81"/>
          <p:cNvGrpSpPr>
            <a:grpSpLocks/>
          </p:cNvGrpSpPr>
          <p:nvPr/>
        </p:nvGrpSpPr>
        <p:grpSpPr bwMode="auto">
          <a:xfrm>
            <a:off x="5011738" y="2097088"/>
            <a:ext cx="3514725" cy="3521075"/>
            <a:chOff x="2929846" y="1761016"/>
            <a:chExt cx="3508579" cy="3522013"/>
          </a:xfrm>
        </p:grpSpPr>
        <p:sp>
          <p:nvSpPr>
            <p:cNvPr id="93" name="饼形 92"/>
            <p:cNvSpPr/>
            <p:nvPr/>
          </p:nvSpPr>
          <p:spPr>
            <a:xfrm>
              <a:off x="2929846" y="1761016"/>
              <a:ext cx="3508579" cy="3509310"/>
            </a:xfrm>
            <a:prstGeom prst="pie">
              <a:avLst>
                <a:gd name="adj1" fmla="val 3240000"/>
                <a:gd name="adj2" fmla="val 7560000"/>
              </a:avLst>
            </a:prstGeom>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2754" name="组合 112"/>
            <p:cNvGrpSpPr>
              <a:grpSpLocks/>
            </p:cNvGrpSpPr>
            <p:nvPr/>
          </p:nvGrpSpPr>
          <p:grpSpPr bwMode="auto">
            <a:xfrm>
              <a:off x="2929846" y="1761016"/>
              <a:ext cx="3508579" cy="3522013"/>
              <a:chOff x="2929846" y="1761016"/>
              <a:chExt cx="3508579" cy="3522013"/>
            </a:xfrm>
          </p:grpSpPr>
          <p:sp>
            <p:nvSpPr>
              <p:cNvPr id="95" name="饼形 94"/>
              <p:cNvSpPr/>
              <p:nvPr/>
            </p:nvSpPr>
            <p:spPr>
              <a:xfrm>
                <a:off x="2929846" y="1761016"/>
                <a:ext cx="3508579" cy="3509310"/>
              </a:xfrm>
              <a:prstGeom prst="pie">
                <a:avLst>
                  <a:gd name="adj1" fmla="val 20520000"/>
                  <a:gd name="adj2" fmla="val 3240000"/>
                </a:avLst>
              </a:prstGeom>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2756" name="组合 114"/>
              <p:cNvGrpSpPr>
                <a:grpSpLocks/>
              </p:cNvGrpSpPr>
              <p:nvPr/>
            </p:nvGrpSpPr>
            <p:grpSpPr bwMode="auto">
              <a:xfrm>
                <a:off x="2929846" y="1761016"/>
                <a:ext cx="3508579" cy="3522013"/>
                <a:chOff x="2929846" y="1761016"/>
                <a:chExt cx="3508579" cy="3522013"/>
              </a:xfrm>
            </p:grpSpPr>
            <p:sp>
              <p:nvSpPr>
                <p:cNvPr id="97" name="饼形 96"/>
                <p:cNvSpPr/>
                <p:nvPr/>
              </p:nvSpPr>
              <p:spPr>
                <a:xfrm>
                  <a:off x="2929846" y="1767368"/>
                  <a:ext cx="3508579" cy="3509310"/>
                </a:xfrm>
                <a:prstGeom prst="pie">
                  <a:avLst>
                    <a:gd name="adj1" fmla="val 16200000"/>
                    <a:gd name="adj2" fmla="val 20520000"/>
                  </a:avLst>
                </a:prstGeom>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饼形 4"/>
                <p:cNvSpPr/>
                <p:nvPr/>
              </p:nvSpPr>
              <p:spPr>
                <a:xfrm>
                  <a:off x="4728507" y="2291382"/>
                  <a:ext cx="1190128" cy="814604"/>
                </a:xfrm>
                <a:prstGeom prst="rect">
                  <a:avLst/>
                </a:prstGeom>
              </p:spPr>
              <p:style>
                <a:lnRef idx="0">
                  <a:scrgbClr r="0" g="0" b="0"/>
                </a:lnRef>
                <a:fillRef idx="0">
                  <a:scrgbClr r="0" g="0" b="0"/>
                </a:fillRef>
                <a:effectRef idx="0">
                  <a:scrgbClr r="0" g="0" b="0"/>
                </a:effectRef>
                <a:fontRef idx="minor">
                  <a:schemeClr val="lt1"/>
                </a:fontRef>
              </p:style>
              <p:txBody>
                <a:bodyPr lIns="46990" tIns="46990" rIns="46990" bIns="46990" spcCol="1270" anchor="ctr"/>
                <a:lstStyle/>
                <a:p>
                  <a:pPr algn="ctr" defTabSz="1644650" fontAlgn="auto">
                    <a:lnSpc>
                      <a:spcPct val="90000"/>
                    </a:lnSpc>
                    <a:spcBef>
                      <a:spcPts val="0"/>
                    </a:spcBef>
                    <a:spcAft>
                      <a:spcPct val="35000"/>
                    </a:spcAft>
                    <a:defRPr/>
                  </a:pPr>
                  <a:endParaRPr lang="zh-CN" altLang="en-US" sz="3700">
                    <a:solidFill>
                      <a:prstClr val="white"/>
                    </a:solidFill>
                  </a:endParaRPr>
                </a:p>
              </p:txBody>
            </p:sp>
            <p:sp>
              <p:nvSpPr>
                <p:cNvPr id="107" name="饼形 6"/>
                <p:cNvSpPr/>
                <p:nvPr/>
              </p:nvSpPr>
              <p:spPr>
                <a:xfrm>
                  <a:off x="5222941" y="3348939"/>
                  <a:ext cx="1044334" cy="881297"/>
                </a:xfrm>
                <a:prstGeom prst="rect">
                  <a:avLst/>
                </a:prstGeom>
              </p:spPr>
              <p:style>
                <a:lnRef idx="0">
                  <a:scrgbClr r="0" g="0" b="0"/>
                </a:lnRef>
                <a:fillRef idx="0">
                  <a:scrgbClr r="0" g="0" b="0"/>
                </a:fillRef>
                <a:effectRef idx="0">
                  <a:scrgbClr r="0" g="0" b="0"/>
                </a:effectRef>
                <a:fontRef idx="minor">
                  <a:schemeClr val="lt1"/>
                </a:fontRef>
              </p:style>
              <p:txBody>
                <a:bodyPr lIns="67310" tIns="67310" rIns="67310" bIns="67310" spcCol="1270" anchor="ctr"/>
                <a:lstStyle/>
                <a:p>
                  <a:pPr algn="ctr" defTabSz="2355850" fontAlgn="auto">
                    <a:lnSpc>
                      <a:spcPct val="90000"/>
                    </a:lnSpc>
                    <a:spcBef>
                      <a:spcPts val="0"/>
                    </a:spcBef>
                    <a:spcAft>
                      <a:spcPct val="35000"/>
                    </a:spcAft>
                    <a:defRPr/>
                  </a:pPr>
                  <a:endParaRPr lang="zh-CN" altLang="en-US" sz="5300">
                    <a:solidFill>
                      <a:prstClr val="white"/>
                    </a:solidFill>
                  </a:endParaRPr>
                </a:p>
              </p:txBody>
            </p:sp>
            <p:sp>
              <p:nvSpPr>
                <p:cNvPr id="108" name="饼形 107"/>
                <p:cNvSpPr/>
                <p:nvPr/>
              </p:nvSpPr>
              <p:spPr>
                <a:xfrm>
                  <a:off x="2929846" y="1761016"/>
                  <a:ext cx="3508579" cy="3509310"/>
                </a:xfrm>
                <a:prstGeom prst="pie">
                  <a:avLst>
                    <a:gd name="adj1" fmla="val 7560000"/>
                    <a:gd name="adj2" fmla="val 11880000"/>
                  </a:avLst>
                </a:prstGeom>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饼形 10"/>
                <p:cNvSpPr/>
                <p:nvPr/>
              </p:nvSpPr>
              <p:spPr>
                <a:xfrm>
                  <a:off x="3096242" y="3348939"/>
                  <a:ext cx="1044334" cy="881297"/>
                </a:xfrm>
                <a:prstGeom prst="rect">
                  <a:avLst/>
                </a:prstGeom>
                <a:ln w="57150"/>
              </p:spPr>
              <p:style>
                <a:lnRef idx="0">
                  <a:scrgbClr r="0" g="0" b="0"/>
                </a:lnRef>
                <a:fillRef idx="0">
                  <a:scrgbClr r="0" g="0" b="0"/>
                </a:fillRef>
                <a:effectRef idx="0">
                  <a:scrgbClr r="0" g="0" b="0"/>
                </a:effectRef>
                <a:fontRef idx="minor">
                  <a:schemeClr val="lt1"/>
                </a:fontRef>
              </p:style>
              <p:txBody>
                <a:bodyPr lIns="67310" tIns="67310" rIns="67310" bIns="67310" spcCol="1270" anchor="ctr"/>
                <a:lstStyle/>
                <a:p>
                  <a:pPr algn="ctr" defTabSz="2355850" fontAlgn="auto">
                    <a:lnSpc>
                      <a:spcPct val="90000"/>
                    </a:lnSpc>
                    <a:spcBef>
                      <a:spcPts val="0"/>
                    </a:spcBef>
                    <a:spcAft>
                      <a:spcPct val="35000"/>
                    </a:spcAft>
                    <a:defRPr/>
                  </a:pPr>
                  <a:endParaRPr lang="zh-CN" altLang="en-US" sz="5300">
                    <a:solidFill>
                      <a:prstClr val="white"/>
                    </a:solidFill>
                  </a:endParaRPr>
                </a:p>
              </p:txBody>
            </p:sp>
            <p:sp>
              <p:nvSpPr>
                <p:cNvPr id="110" name="饼形 109"/>
                <p:cNvSpPr/>
                <p:nvPr/>
              </p:nvSpPr>
              <p:spPr>
                <a:xfrm>
                  <a:off x="2929846" y="1773719"/>
                  <a:ext cx="3508579" cy="3509310"/>
                </a:xfrm>
                <a:prstGeom prst="pie">
                  <a:avLst>
                    <a:gd name="adj1" fmla="val 11880000"/>
                    <a:gd name="adj2" fmla="val 16200000"/>
                  </a:avLst>
                </a:prstGeom>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1" name="饼形 12"/>
                <p:cNvSpPr/>
                <p:nvPr/>
              </p:nvSpPr>
              <p:spPr>
                <a:xfrm>
                  <a:off x="3441711" y="2296146"/>
                  <a:ext cx="1190128" cy="814605"/>
                </a:xfrm>
                <a:prstGeom prst="rect">
                  <a:avLst/>
                </a:prstGeom>
              </p:spPr>
              <p:style>
                <a:lnRef idx="0">
                  <a:scrgbClr r="0" g="0" b="0"/>
                </a:lnRef>
                <a:fillRef idx="0">
                  <a:scrgbClr r="0" g="0" b="0"/>
                </a:fillRef>
                <a:effectRef idx="0">
                  <a:scrgbClr r="0" g="0" b="0"/>
                </a:effectRef>
                <a:fontRef idx="minor">
                  <a:schemeClr val="lt1"/>
                </a:fontRef>
              </p:style>
              <p:txBody>
                <a:bodyPr lIns="62230" tIns="62230" rIns="62230" bIns="62230" spcCol="1270" anchor="ctr"/>
                <a:lstStyle/>
                <a:p>
                  <a:pPr algn="ctr" defTabSz="2178050" fontAlgn="auto">
                    <a:lnSpc>
                      <a:spcPct val="90000"/>
                    </a:lnSpc>
                    <a:spcBef>
                      <a:spcPts val="0"/>
                    </a:spcBef>
                    <a:spcAft>
                      <a:spcPct val="35000"/>
                    </a:spcAft>
                    <a:defRPr/>
                  </a:pPr>
                  <a:endParaRPr lang="zh-CN" altLang="en-US" sz="4900" dirty="0">
                    <a:solidFill>
                      <a:prstClr val="white"/>
                    </a:solidFill>
                  </a:endParaRPr>
                </a:p>
              </p:txBody>
            </p:sp>
          </p:grpSp>
        </p:grpSp>
      </p:grpSp>
      <p:sp>
        <p:nvSpPr>
          <p:cNvPr id="112" name="椭圆 111"/>
          <p:cNvSpPr/>
          <p:nvPr/>
        </p:nvSpPr>
        <p:spPr>
          <a:xfrm>
            <a:off x="4968875" y="2066925"/>
            <a:ext cx="3563938" cy="3563938"/>
          </a:xfrm>
          <a:prstGeom prst="ellipse">
            <a:avLst/>
          </a:prstGeom>
          <a:noFill/>
          <a:ln w="762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13" name="椭圆 112"/>
          <p:cNvSpPr/>
          <p:nvPr/>
        </p:nvSpPr>
        <p:spPr>
          <a:xfrm>
            <a:off x="5036303" y="2127965"/>
            <a:ext cx="3455988" cy="3455988"/>
          </a:xfrm>
          <a:prstGeom prst="ellipse">
            <a:avLst/>
          </a:prstGeom>
          <a:gradFill flip="none" rotWithShape="1">
            <a:gsLst>
              <a:gs pos="0">
                <a:schemeClr val="accent1">
                  <a:shade val="30000"/>
                  <a:satMod val="115000"/>
                </a:schemeClr>
              </a:gs>
              <a:gs pos="54000">
                <a:schemeClr val="accent1">
                  <a:shade val="67500"/>
                  <a:satMod val="1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14" name="椭圆 113"/>
          <p:cNvSpPr/>
          <p:nvPr/>
        </p:nvSpPr>
        <p:spPr>
          <a:xfrm>
            <a:off x="5945188" y="3041650"/>
            <a:ext cx="1582737" cy="15843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grpSp>
        <p:nvGrpSpPr>
          <p:cNvPr id="115" name="组合 100"/>
          <p:cNvGrpSpPr/>
          <p:nvPr/>
        </p:nvGrpSpPr>
        <p:grpSpPr>
          <a:xfrm>
            <a:off x="5422545" y="2520354"/>
            <a:ext cx="2629460" cy="2628000"/>
            <a:chOff x="3098291" y="303375"/>
            <a:chExt cx="3838289" cy="3826424"/>
          </a:xfrm>
          <a:solidFill>
            <a:schemeClr val="bg1">
              <a:lumMod val="95000"/>
            </a:schemeClr>
          </a:solidFill>
        </p:grpSpPr>
        <p:sp>
          <p:nvSpPr>
            <p:cNvPr id="116" name="环形箭头 115"/>
            <p:cNvSpPr/>
            <p:nvPr/>
          </p:nvSpPr>
          <p:spPr>
            <a:xfrm>
              <a:off x="3100164" y="303375"/>
              <a:ext cx="3836416" cy="3826424"/>
            </a:xfrm>
            <a:prstGeom prst="circularArrow">
              <a:avLst>
                <a:gd name="adj1" fmla="val 5085"/>
                <a:gd name="adj2" fmla="val 327528"/>
                <a:gd name="adj3" fmla="val 20192361"/>
                <a:gd name="adj4" fmla="val 16532787"/>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457200" fontAlgn="auto">
                <a:spcBef>
                  <a:spcPts val="0"/>
                </a:spcBef>
                <a:spcAft>
                  <a:spcPts val="0"/>
                </a:spcAft>
                <a:defRPr/>
              </a:pPr>
              <a:endParaRPr lang="zh-CN" altLang="en-US" dirty="0">
                <a:solidFill>
                  <a:prstClr val="white"/>
                </a:solidFill>
              </a:endParaRPr>
            </a:p>
          </p:txBody>
        </p:sp>
        <p:sp>
          <p:nvSpPr>
            <p:cNvPr id="117" name="环形箭头 116"/>
            <p:cNvSpPr/>
            <p:nvPr/>
          </p:nvSpPr>
          <p:spPr>
            <a:xfrm>
              <a:off x="3100164" y="303375"/>
              <a:ext cx="3836416" cy="3826424"/>
            </a:xfrm>
            <a:prstGeom prst="circularArrow">
              <a:avLst>
                <a:gd name="adj1" fmla="val 5085"/>
                <a:gd name="adj2" fmla="val 327528"/>
                <a:gd name="adj3" fmla="val 2912753"/>
                <a:gd name="adj4" fmla="val 20916118"/>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8" name="环形箭头 117"/>
            <p:cNvSpPr/>
            <p:nvPr/>
          </p:nvSpPr>
          <p:spPr>
            <a:xfrm>
              <a:off x="3100164" y="303375"/>
              <a:ext cx="3836416" cy="3826424"/>
            </a:xfrm>
            <a:prstGeom prst="circularArrow">
              <a:avLst>
                <a:gd name="adj1" fmla="val 5085"/>
                <a:gd name="adj2" fmla="val 327528"/>
                <a:gd name="adj3" fmla="val 7232777"/>
                <a:gd name="adj4" fmla="val 3544450"/>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9" name="环形箭头 118"/>
            <p:cNvSpPr/>
            <p:nvPr/>
          </p:nvSpPr>
          <p:spPr>
            <a:xfrm>
              <a:off x="3100164" y="303375"/>
              <a:ext cx="3836416" cy="3826424"/>
            </a:xfrm>
            <a:prstGeom prst="circularArrow">
              <a:avLst>
                <a:gd name="adj1" fmla="val 5085"/>
                <a:gd name="adj2" fmla="val 327528"/>
                <a:gd name="adj3" fmla="val 11552519"/>
                <a:gd name="adj4" fmla="val 7904120"/>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0" name="环形箭头 119"/>
            <p:cNvSpPr/>
            <p:nvPr/>
          </p:nvSpPr>
          <p:spPr>
            <a:xfrm>
              <a:off x="3098291" y="303375"/>
              <a:ext cx="3836416" cy="3826424"/>
            </a:xfrm>
            <a:prstGeom prst="circularArrow">
              <a:avLst>
                <a:gd name="adj1" fmla="val 5085"/>
                <a:gd name="adj2" fmla="val 327528"/>
                <a:gd name="adj3" fmla="val 15872148"/>
                <a:gd name="adj4" fmla="val 12343847"/>
                <a:gd name="adj5" fmla="val 5932"/>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121" name="太阳形 120"/>
          <p:cNvSpPr/>
          <p:nvPr/>
        </p:nvSpPr>
        <p:spPr>
          <a:xfrm>
            <a:off x="6307138" y="4906963"/>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2" name="太阳形 121"/>
          <p:cNvSpPr/>
          <p:nvPr/>
        </p:nvSpPr>
        <p:spPr>
          <a:xfrm>
            <a:off x="5454650" y="4108450"/>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3" name="太阳形 122"/>
          <p:cNvSpPr/>
          <p:nvPr/>
        </p:nvSpPr>
        <p:spPr>
          <a:xfrm>
            <a:off x="5586413" y="2951163"/>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4" name="太阳形 123"/>
          <p:cNvSpPr/>
          <p:nvPr/>
        </p:nvSpPr>
        <p:spPr>
          <a:xfrm>
            <a:off x="7013575" y="2527300"/>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25" name="太阳形 124"/>
          <p:cNvSpPr/>
          <p:nvPr/>
        </p:nvSpPr>
        <p:spPr>
          <a:xfrm>
            <a:off x="7729538" y="4276725"/>
            <a:ext cx="323850" cy="323850"/>
          </a:xfrm>
          <a:prstGeom prst="sun">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cxnSp>
        <p:nvCxnSpPr>
          <p:cNvPr id="126" name="直接连接符 125"/>
          <p:cNvCxnSpPr>
            <a:stCxn id="110" idx="3"/>
          </p:cNvCxnSpPr>
          <p:nvPr/>
        </p:nvCxnSpPr>
        <p:spPr>
          <a:xfrm flipH="1">
            <a:off x="6756400" y="2109788"/>
            <a:ext cx="12700" cy="928687"/>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7527925" y="3297238"/>
            <a:ext cx="793750" cy="242887"/>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7275513" y="4486275"/>
            <a:ext cx="649287" cy="744538"/>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5616575" y="4438650"/>
            <a:ext cx="615950" cy="792163"/>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5008563" y="3262313"/>
            <a:ext cx="936625" cy="333375"/>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31" name="饼形 8"/>
          <p:cNvSpPr/>
          <p:nvPr/>
        </p:nvSpPr>
        <p:spPr>
          <a:xfrm>
            <a:off x="1816100" y="4572000"/>
            <a:ext cx="1093788" cy="657225"/>
          </a:xfrm>
          <a:prstGeom prst="rect">
            <a:avLst/>
          </a:prstGeom>
        </p:spPr>
        <p:style>
          <a:lnRef idx="0">
            <a:scrgbClr r="0" g="0" b="0"/>
          </a:lnRef>
          <a:fillRef idx="0">
            <a:scrgbClr r="0" g="0" b="0"/>
          </a:fillRef>
          <a:effectRef idx="0">
            <a:scrgbClr r="0" g="0" b="0"/>
          </a:effectRef>
          <a:fontRef idx="minor">
            <a:schemeClr val="lt1"/>
          </a:fontRef>
        </p:style>
        <p:txBody>
          <a:bodyPr lIns="57150" tIns="57150" rIns="57150" bIns="57150" spcCol="1270" anchor="ctr"/>
          <a:lstStyle/>
          <a:p>
            <a:pPr algn="ctr" defTabSz="2000250" fontAlgn="auto">
              <a:lnSpc>
                <a:spcPct val="90000"/>
              </a:lnSpc>
              <a:spcBef>
                <a:spcPts val="0"/>
              </a:spcBef>
              <a:spcAft>
                <a:spcPct val="35000"/>
              </a:spcAft>
              <a:defRPr/>
            </a:pPr>
            <a:endParaRPr lang="zh-CN" altLang="en-US" sz="4500">
              <a:solidFill>
                <a:prstClr val="white"/>
              </a:solidFill>
            </a:endParaRPr>
          </a:p>
        </p:txBody>
      </p:sp>
      <p:grpSp>
        <p:nvGrpSpPr>
          <p:cNvPr id="132" name="组合 14"/>
          <p:cNvGrpSpPr>
            <a:grpSpLocks noChangeAspect="1"/>
          </p:cNvGrpSpPr>
          <p:nvPr/>
        </p:nvGrpSpPr>
        <p:grpSpPr>
          <a:xfrm>
            <a:off x="771925" y="2105567"/>
            <a:ext cx="3472044" cy="3478317"/>
            <a:chOff x="2929846" y="1761016"/>
            <a:chExt cx="3508578" cy="3514916"/>
          </a:xfrm>
          <a:gradFill flip="none" rotWithShape="1">
            <a:gsLst>
              <a:gs pos="100000">
                <a:schemeClr val="accent2">
                  <a:tint val="66000"/>
                  <a:satMod val="160000"/>
                </a:schemeClr>
              </a:gs>
              <a:gs pos="38000">
                <a:schemeClr val="accent2">
                  <a:tint val="44500"/>
                  <a:satMod val="160000"/>
                </a:schemeClr>
              </a:gs>
              <a:gs pos="73000">
                <a:srgbClr val="EBACAC"/>
              </a:gs>
              <a:gs pos="48000">
                <a:srgbClr val="F1CCCC"/>
              </a:gs>
            </a:gsLst>
            <a:path path="circle">
              <a:fillToRect l="50000" t="50000" r="50000" b="50000"/>
            </a:path>
            <a:tileRect/>
          </a:gradFill>
        </p:grpSpPr>
        <p:sp>
          <p:nvSpPr>
            <p:cNvPr id="133" name="饼形 132"/>
            <p:cNvSpPr/>
            <p:nvPr/>
          </p:nvSpPr>
          <p:spPr>
            <a:xfrm>
              <a:off x="2929846" y="1761016"/>
              <a:ext cx="3508229" cy="3508229"/>
            </a:xfrm>
            <a:prstGeom prst="pie">
              <a:avLst>
                <a:gd name="adj1" fmla="val 3240000"/>
                <a:gd name="adj2" fmla="val 7560000"/>
              </a:avLst>
            </a:prstGeom>
            <a:grpFill/>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4" name="组合 16"/>
            <p:cNvGrpSpPr/>
            <p:nvPr/>
          </p:nvGrpSpPr>
          <p:grpSpPr>
            <a:xfrm>
              <a:off x="2929846" y="1761016"/>
              <a:ext cx="3508578" cy="3514916"/>
              <a:chOff x="2929846" y="1761016"/>
              <a:chExt cx="3508578" cy="3514916"/>
            </a:xfrm>
            <a:grpFill/>
          </p:grpSpPr>
          <p:sp>
            <p:nvSpPr>
              <p:cNvPr id="135" name="饼形 134"/>
              <p:cNvSpPr/>
              <p:nvPr/>
            </p:nvSpPr>
            <p:spPr>
              <a:xfrm>
                <a:off x="2929846" y="1761016"/>
                <a:ext cx="3508229" cy="3508229"/>
              </a:xfrm>
              <a:prstGeom prst="pie">
                <a:avLst>
                  <a:gd name="adj1" fmla="val 20520000"/>
                  <a:gd name="adj2" fmla="val 3240000"/>
                </a:avLst>
              </a:prstGeom>
              <a:grpFill/>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36" name="组合 18"/>
              <p:cNvGrpSpPr/>
              <p:nvPr/>
            </p:nvGrpSpPr>
            <p:grpSpPr>
              <a:xfrm>
                <a:off x="2929846" y="1761016"/>
                <a:ext cx="3508578" cy="3514916"/>
                <a:chOff x="2929846" y="1761016"/>
                <a:chExt cx="3508578" cy="3514916"/>
              </a:xfrm>
              <a:grpFill/>
            </p:grpSpPr>
            <p:sp>
              <p:nvSpPr>
                <p:cNvPr id="137" name="饼形 136"/>
                <p:cNvSpPr/>
                <p:nvPr/>
              </p:nvSpPr>
              <p:spPr>
                <a:xfrm>
                  <a:off x="2930196" y="1767703"/>
                  <a:ext cx="3508228" cy="3508229"/>
                </a:xfrm>
                <a:prstGeom prst="pie">
                  <a:avLst>
                    <a:gd name="adj1" fmla="val 16200000"/>
                    <a:gd name="adj2" fmla="val 20520000"/>
                  </a:avLst>
                </a:prstGeom>
                <a:grpFill/>
                <a:ln w="571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8" name="饼形 137"/>
                <p:cNvSpPr/>
                <p:nvPr/>
              </p:nvSpPr>
              <p:spPr>
                <a:xfrm>
                  <a:off x="2929846" y="1761016"/>
                  <a:ext cx="3508229" cy="3508229"/>
                </a:xfrm>
                <a:prstGeom prst="pie">
                  <a:avLst>
                    <a:gd name="adj1" fmla="val 7560000"/>
                    <a:gd name="adj2" fmla="val 11880000"/>
                  </a:avLst>
                </a:prstGeom>
                <a:grpFill/>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9" name="饼形 138"/>
                <p:cNvSpPr/>
                <p:nvPr/>
              </p:nvSpPr>
              <p:spPr>
                <a:xfrm>
                  <a:off x="2929846" y="1761016"/>
                  <a:ext cx="3508229" cy="3508229"/>
                </a:xfrm>
                <a:prstGeom prst="pie">
                  <a:avLst>
                    <a:gd name="adj1" fmla="val 11880000"/>
                    <a:gd name="adj2" fmla="val 16200000"/>
                  </a:avLst>
                </a:prstGeom>
                <a:grpFill/>
                <a:ln w="571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grpSp>
      <p:sp>
        <p:nvSpPr>
          <p:cNvPr id="140" name="椭圆 139"/>
          <p:cNvSpPr/>
          <p:nvPr/>
        </p:nvSpPr>
        <p:spPr>
          <a:xfrm>
            <a:off x="2803525" y="2428875"/>
            <a:ext cx="125413" cy="14128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1" name="椭圆 140"/>
          <p:cNvSpPr/>
          <p:nvPr/>
        </p:nvSpPr>
        <p:spPr>
          <a:xfrm>
            <a:off x="3603625" y="3505200"/>
            <a:ext cx="125413" cy="1397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2" name="椭圆 141"/>
          <p:cNvSpPr/>
          <p:nvPr/>
        </p:nvSpPr>
        <p:spPr>
          <a:xfrm>
            <a:off x="2816225" y="4713288"/>
            <a:ext cx="127000" cy="1397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3" name="椭圆 142"/>
          <p:cNvSpPr/>
          <p:nvPr/>
        </p:nvSpPr>
        <p:spPr>
          <a:xfrm>
            <a:off x="1377950" y="4291013"/>
            <a:ext cx="127000" cy="1397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sp>
        <p:nvSpPr>
          <p:cNvPr id="144" name="椭圆 143"/>
          <p:cNvSpPr/>
          <p:nvPr/>
        </p:nvSpPr>
        <p:spPr>
          <a:xfrm>
            <a:off x="1373188" y="2786063"/>
            <a:ext cx="127000" cy="127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sp>
        <p:nvSpPr>
          <p:cNvPr id="145" name="椭圆 144"/>
          <p:cNvSpPr/>
          <p:nvPr/>
        </p:nvSpPr>
        <p:spPr>
          <a:xfrm>
            <a:off x="1673225" y="3084513"/>
            <a:ext cx="1384300" cy="1384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sp>
        <p:nvSpPr>
          <p:cNvPr id="146" name="太阳形 145"/>
          <p:cNvSpPr/>
          <p:nvPr/>
        </p:nvSpPr>
        <p:spPr>
          <a:xfrm>
            <a:off x="2289175" y="2378075"/>
            <a:ext cx="282575" cy="284163"/>
          </a:xfrm>
          <a:prstGeom prst="sun">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sp>
        <p:nvSpPr>
          <p:cNvPr id="147" name="太阳形 146"/>
          <p:cNvSpPr/>
          <p:nvPr/>
        </p:nvSpPr>
        <p:spPr>
          <a:xfrm>
            <a:off x="1560513" y="4471988"/>
            <a:ext cx="282575" cy="282575"/>
          </a:xfrm>
          <a:prstGeom prst="sun">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sz="1200">
              <a:solidFill>
                <a:prstClr val="white"/>
              </a:solidFill>
            </a:endParaRPr>
          </a:p>
        </p:txBody>
      </p:sp>
      <p:pic>
        <p:nvPicPr>
          <p:cNvPr id="72746" name="Picture 2" descr="http://www.chla.com.cn/uploadfile/2011/new2011617/images/2012/02/20120217134337.jpg"/>
          <p:cNvPicPr>
            <a:picLocks noChangeAspect="1" noChangeArrowheads="1"/>
          </p:cNvPicPr>
          <p:nvPr/>
        </p:nvPicPr>
        <p:blipFill>
          <a:blip r:embed="rId14">
            <a:clrChange>
              <a:clrFrom>
                <a:srgbClr val="FFFDFF"/>
              </a:clrFrom>
              <a:clrTo>
                <a:srgbClr val="FFFDFF">
                  <a:alpha val="0"/>
                </a:srgbClr>
              </a:clrTo>
            </a:clrChange>
          </a:blip>
          <a:srcRect/>
          <a:stretch>
            <a:fillRect/>
          </a:stretch>
        </p:blipFill>
        <p:spPr bwMode="auto">
          <a:xfrm>
            <a:off x="6045200" y="3127375"/>
            <a:ext cx="1395413" cy="1401763"/>
          </a:xfrm>
          <a:prstGeom prst="rect">
            <a:avLst/>
          </a:prstGeom>
          <a:noFill/>
          <a:ln w="9525">
            <a:noFill/>
            <a:miter lim="800000"/>
            <a:headEnd/>
            <a:tailEnd/>
          </a:ln>
        </p:spPr>
      </p:pic>
      <p:sp>
        <p:nvSpPr>
          <p:cNvPr id="149" name="椭圆 148"/>
          <p:cNvSpPr/>
          <p:nvPr/>
        </p:nvSpPr>
        <p:spPr>
          <a:xfrm>
            <a:off x="1560513" y="2970213"/>
            <a:ext cx="1800225" cy="1800225"/>
          </a:xfrm>
          <a:prstGeom prst="ellipse">
            <a:avLst/>
          </a:prstGeom>
          <a:ln>
            <a:noFill/>
          </a:ln>
        </p:spPr>
        <p:style>
          <a:lnRef idx="1">
            <a:schemeClr val="accent1"/>
          </a:lnRef>
          <a:fillRef idx="1001">
            <a:schemeClr val="l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endParaRPr>
          </a:p>
        </p:txBody>
      </p:sp>
      <p:pic>
        <p:nvPicPr>
          <p:cNvPr id="72748" name="Picture 2" descr="http://www.chla.com.cn/uploadfile/2011/new2011617/images/2012/02/20120217134337.jpg"/>
          <p:cNvPicPr>
            <a:picLocks noChangeAspect="1" noChangeArrowheads="1"/>
          </p:cNvPicPr>
          <p:nvPr/>
        </p:nvPicPr>
        <p:blipFill>
          <a:blip r:embed="rId14">
            <a:clrChange>
              <a:clrFrom>
                <a:srgbClr val="FFFDFF"/>
              </a:clrFrom>
              <a:clrTo>
                <a:srgbClr val="FFFDFF">
                  <a:alpha val="0"/>
                </a:srgbClr>
              </a:clrTo>
            </a:clrChange>
          </a:blip>
          <a:srcRect/>
          <a:stretch>
            <a:fillRect/>
          </a:stretch>
        </p:blipFill>
        <p:spPr bwMode="auto">
          <a:xfrm>
            <a:off x="1673225" y="3067050"/>
            <a:ext cx="1582738" cy="1590675"/>
          </a:xfrm>
          <a:prstGeom prst="rect">
            <a:avLst/>
          </a:prstGeom>
          <a:noFill/>
          <a:ln w="9525">
            <a:noFill/>
            <a:miter lim="800000"/>
            <a:headEnd/>
            <a:tailEnd/>
          </a:ln>
        </p:spPr>
      </p:pic>
      <p:pic>
        <p:nvPicPr>
          <p:cNvPr id="72749" name="Picture 9" descr="shouyea5"/>
          <p:cNvPicPr>
            <a:picLocks noChangeAspect="1" noChangeArrowheads="1"/>
          </p:cNvPicPr>
          <p:nvPr/>
        </p:nvPicPr>
        <p:blipFill>
          <a:blip r:embed="rId15"/>
          <a:srcRect/>
          <a:stretch>
            <a:fillRect/>
          </a:stretch>
        </p:blipFill>
        <p:spPr bwMode="auto">
          <a:xfrm>
            <a:off x="7527925" y="193675"/>
            <a:ext cx="1366838" cy="485775"/>
          </a:xfrm>
          <a:prstGeom prst="rect">
            <a:avLst/>
          </a:prstGeom>
          <a:noFill/>
          <a:ln w="9525">
            <a:noFill/>
            <a:miter lim="800000"/>
            <a:headEnd/>
            <a:tailEnd/>
          </a:ln>
        </p:spPr>
      </p:pic>
      <p:sp>
        <p:nvSpPr>
          <p:cNvPr id="79" name="矩形 29"/>
          <p:cNvSpPr/>
          <p:nvPr/>
        </p:nvSpPr>
        <p:spPr bwMode="auto">
          <a:xfrm rot="19780671">
            <a:off x="-938213" y="-660400"/>
            <a:ext cx="3241676" cy="1527175"/>
          </a:xfrm>
          <a:prstGeom prst="rect">
            <a:avLst/>
          </a:prstGeom>
          <a:solidFill>
            <a:srgbClr val="A3B2C1">
              <a:lumMod val="60000"/>
              <a:lumOff val="40000"/>
            </a:srgbClr>
          </a:solidFill>
          <a:ln w="25400" cap="flat" cmpd="sng" algn="ctr">
            <a:solidFill>
              <a:srgbClr val="FFFFFF">
                <a:hueOff val="0"/>
                <a:satOff val="0"/>
                <a:lumOff val="0"/>
                <a:alphaOff val="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80" name="矩形 30"/>
          <p:cNvSpPr/>
          <p:nvPr/>
        </p:nvSpPr>
        <p:spPr>
          <a:xfrm rot="19712769">
            <a:off x="13646" y="149793"/>
            <a:ext cx="1399742" cy="707886"/>
          </a:xfrm>
          <a:prstGeom prst="rect">
            <a:avLst/>
          </a:prstGeom>
          <a:noFill/>
          <a:ln w="25400" cap="flat" cmpd="sng" algn="ctr">
            <a:noFill/>
            <a:prstDash val="solid"/>
          </a:ln>
          <a:effectLst/>
        </p:spPr>
        <p:txBody>
          <a:bodyPr wrap="none">
            <a:spAutoFit/>
          </a:bodyPr>
          <a:lstStyle/>
          <a:p>
            <a:pPr algn="ctr" defTabSz="457200" fontAlgn="auto">
              <a:spcBef>
                <a:spcPts val="0"/>
              </a:spcBef>
              <a:spcAft>
                <a:spcPts val="0"/>
              </a:spcAft>
              <a:defRPr/>
            </a:pPr>
            <a:r>
              <a:rPr lang="en-US" altLang="zh-CN"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rPr>
              <a:t>WHY</a:t>
            </a:r>
            <a:endParaRPr lang="zh-CN" altLang="en-US"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endParaRPr>
          </a:p>
        </p:txBody>
      </p:sp>
      <p:sp>
        <p:nvSpPr>
          <p:cNvPr id="72752" name="Slide Number Placeholder 1"/>
          <p:cNvSpPr>
            <a:spLocks noGrp="1"/>
          </p:cNvSpPr>
          <p:nvPr>
            <p:ph type="sldNum" sz="quarter" idx="12"/>
          </p:nvPr>
        </p:nvSpPr>
        <p:spPr>
          <a:noFill/>
        </p:spPr>
        <p:txBody>
          <a:bodyPr/>
          <a:lstStyle/>
          <a:p>
            <a:fld id="{32C8E192-F398-43A2-80AC-9E6A456F4082}" type="slidenum">
              <a:rPr lang="en-US" altLang="zh-CN" smtClean="0">
                <a:ea typeface="宋体" charset="-122"/>
              </a:rPr>
              <a:pPr/>
              <a:t>8</a:t>
            </a:fld>
            <a:endParaRPr lang="en-US" altLang="zh-CN" smtClean="0">
              <a:ea typeface="宋体"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750"/>
                            </p:stCondLst>
                            <p:childTnLst>
                              <p:par>
                                <p:cTn id="9" presetID="0" presetClass="path" presetSubtype="0" repeatCount="indefinite" fill="hold" grpId="0" nodeType="afterEffect">
                                  <p:stCondLst>
                                    <p:cond delay="0"/>
                                  </p:stCondLst>
                                  <p:childTnLst>
                                    <p:animMotion origin="layout" path="M -0.00608 0.04949 L -0.00608 0.10268 L 0.04739 0.13506 L 0.04253 0.03908 L -0.03143 0.02498 L 0.06493 0.13228 L 0.00746 0.11679 L 0.06094 0.0703 L -0.03715 0.06637 L 0.01528 0.0185 L -0.00521 0.05735 " pathEditMode="relative" rAng="0" ptsTypes="AAAAAAAAAAA">
                                      <p:cBhvr>
                                        <p:cTn id="10" dur="2000" fill="hold"/>
                                        <p:tgtEl>
                                          <p:spTgt spid="140"/>
                                        </p:tgtEl>
                                        <p:attrNameLst>
                                          <p:attrName>ppt_x</p:attrName>
                                          <p:attrName>ppt_y</p:attrName>
                                        </p:attrNameLst>
                                      </p:cBhvr>
                                      <p:rCtr x="199700" y="272900"/>
                                    </p:animMotion>
                                  </p:childTnLst>
                                </p:cTn>
                              </p:par>
                              <p:par>
                                <p:cTn id="11" presetID="0" presetClass="path" presetSubtype="0" repeatCount="indefinite" fill="hold" grpId="0" nodeType="withEffect">
                                  <p:stCondLst>
                                    <p:cond delay="500"/>
                                  </p:stCondLst>
                                  <p:childTnLst>
                                    <p:animMotion origin="layout" path="M -0.0257 0.02336 L -0.05799 0.03446 L -0.05382 0.15865 L 0.01198 0.0525 L -0.0132 -0.00855 L -0.07049 0.0791 L -0.06736 0.13622 L 0.00555 0.10685 L -0.03715 -0.00439 L -0.0132 0.14454 L -0.0257 0.02336 Z " pathEditMode="relative" rAng="0" ptsTypes="AAAAAAAAAAA">
                                      <p:cBhvr>
                                        <p:cTn id="12" dur="2000" fill="hold"/>
                                        <p:tgtEl>
                                          <p:spTgt spid="141"/>
                                        </p:tgtEl>
                                        <p:attrNameLst>
                                          <p:attrName>ppt_x</p:attrName>
                                          <p:attrName>ppt_y</p:attrName>
                                        </p:attrNameLst>
                                      </p:cBhvr>
                                      <p:rCtr x="-36500" y="515700"/>
                                    </p:animMotion>
                                  </p:childTnLst>
                                </p:cTn>
                              </p:par>
                              <p:par>
                                <p:cTn id="13" presetID="0" presetClass="path" presetSubtype="0" repeatCount="indefinite" fill="hold" grpId="0" nodeType="withEffect">
                                  <p:stCondLst>
                                    <p:cond delay="500"/>
                                  </p:stCondLst>
                                  <p:childTnLst>
                                    <p:animMotion origin="layout" path="M -0.01459 -0.00116 L -0.03681 -0.0377 L -0.11146 -0.01504 L -0.09045 0.04903 L -0.00313 -0.02267 L -0.03577 0.05666 L -0.0967 -0.034 L -0.11354 0.03654 L 0.01805 0.01133 L -0.0316 -0.0451 L -0.01459 -0.00116 Z " pathEditMode="relative" rAng="0" ptsTypes="AAAAAAAAAAA">
                                      <p:cBhvr>
                                        <p:cTn id="14" dur="2000" fill="hold"/>
                                        <p:tgtEl>
                                          <p:spTgt spid="142"/>
                                        </p:tgtEl>
                                        <p:attrNameLst>
                                          <p:attrName>ppt_x</p:attrName>
                                          <p:attrName>ppt_y</p:attrName>
                                        </p:attrNameLst>
                                      </p:cBhvr>
                                      <p:rCtr x="-331600" y="69400"/>
                                    </p:animMotion>
                                  </p:childTnLst>
                                </p:cTn>
                              </p:par>
                              <p:par>
                                <p:cTn id="15" presetID="0" presetClass="path" presetSubtype="0" repeatCount="indefinite" fill="hold" grpId="0" nodeType="withEffect">
                                  <p:stCondLst>
                                    <p:cond delay="500"/>
                                  </p:stCondLst>
                                  <p:childTnLst>
                                    <p:animMotion origin="layout" path="M 0.00121 6.19796E-7 L 0.03194 0.01249 L 0.00225 -0.10777 L -0.05087 -0.02336 L 0.03871 -0.0192 L -0.05521 -0.10083 L -0.01702 0.05018 L 0.02256 -0.08557 L -0.02431 -0.12003 L -0.06025 -0.05527 L 0.00121 6.19796E-7 Z " pathEditMode="relative" rAng="0" ptsTypes="AAAAAAAAAAA">
                                      <p:cBhvr>
                                        <p:cTn id="16" dur="2000" fill="hold"/>
                                        <p:tgtEl>
                                          <p:spTgt spid="143"/>
                                        </p:tgtEl>
                                        <p:attrNameLst>
                                          <p:attrName>ppt_x</p:attrName>
                                          <p:attrName>ppt_y</p:attrName>
                                        </p:attrNameLst>
                                      </p:cBhvr>
                                      <p:rCtr x="-119800" y="-349200"/>
                                    </p:animMotion>
                                  </p:childTnLst>
                                </p:cTn>
                              </p:par>
                              <p:par>
                                <p:cTn id="17" presetID="0" presetClass="path" presetSubtype="0" repeatCount="indefinite" fill="hold" grpId="0" nodeType="withEffect">
                                  <p:stCondLst>
                                    <p:cond delay="500"/>
                                  </p:stCondLst>
                                  <p:childTnLst>
                                    <p:animMotion origin="layout" path="M 0.01337 0.0303 L 0.0434 0.05181 L 0.0835 -0.03076 L 0.03437 -0.04695 L -0.01389 0.06406 L 0.05798 0.03307 L 0.04791 -0.0562 L -0.01459 0.01249 L 0.01962 0.07933 L 0.08246 -0.00231 L 0.01163 -0.03862 L 0.01337 0.0303 Z " pathEditMode="relative" rAng="0" ptsTypes="AAAAAAAAAAAA">
                                      <p:cBhvr>
                                        <p:cTn id="18" dur="2000" fill="hold"/>
                                        <p:tgtEl>
                                          <p:spTgt spid="144"/>
                                        </p:tgtEl>
                                        <p:attrNameLst>
                                          <p:attrName>ppt_x</p:attrName>
                                          <p:attrName>ppt_y</p:attrName>
                                        </p:attrNameLst>
                                      </p:cBhvr>
                                      <p:rCtr x="210100" y="-187300"/>
                                    </p:animMotion>
                                  </p:childTnLst>
                                </p:cTn>
                              </p:par>
                            </p:childTnLst>
                          </p:cTn>
                        </p:par>
                        <p:par>
                          <p:cTn id="19" fill="hold">
                            <p:stCondLst>
                              <p:cond delay="3250"/>
                            </p:stCondLst>
                            <p:childTnLst>
                              <p:par>
                                <p:cTn id="20" presetID="10" presetClass="entr" presetSubtype="0" fill="hold" grpId="0" nodeType="after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6" presetClass="entr" presetSubtype="32" fill="hold" grpId="0" nodeType="withEffect">
                                  <p:stCondLst>
                                    <p:cond delay="2000"/>
                                  </p:stCondLst>
                                  <p:childTnLst>
                                    <p:set>
                                      <p:cBhvr>
                                        <p:cTn id="24" dur="1" fill="hold">
                                          <p:stCondLst>
                                            <p:cond delay="0"/>
                                          </p:stCondLst>
                                        </p:cTn>
                                        <p:tgtEl>
                                          <p:spTgt spid="146"/>
                                        </p:tgtEl>
                                        <p:attrNameLst>
                                          <p:attrName>style.visibility</p:attrName>
                                        </p:attrNameLst>
                                      </p:cBhvr>
                                      <p:to>
                                        <p:strVal val="visible"/>
                                      </p:to>
                                    </p:set>
                                    <p:animEffect transition="in" filter="circle(out)">
                                      <p:cBhvr>
                                        <p:cTn id="25" dur="500"/>
                                        <p:tgtEl>
                                          <p:spTgt spid="146"/>
                                        </p:tgtEl>
                                      </p:cBhvr>
                                    </p:animEffect>
                                  </p:childTnLst>
                                </p:cTn>
                              </p:par>
                              <p:par>
                                <p:cTn id="26" presetID="6" presetClass="entr" presetSubtype="32" fill="hold" grpId="0" nodeType="withEffect">
                                  <p:stCondLst>
                                    <p:cond delay="3750"/>
                                  </p:stCondLst>
                                  <p:childTnLst>
                                    <p:set>
                                      <p:cBhvr>
                                        <p:cTn id="27" dur="1" fill="hold">
                                          <p:stCondLst>
                                            <p:cond delay="0"/>
                                          </p:stCondLst>
                                        </p:cTn>
                                        <p:tgtEl>
                                          <p:spTgt spid="147"/>
                                        </p:tgtEl>
                                        <p:attrNameLst>
                                          <p:attrName>style.visibility</p:attrName>
                                        </p:attrNameLst>
                                      </p:cBhvr>
                                      <p:to>
                                        <p:strVal val="visible"/>
                                      </p:to>
                                    </p:set>
                                    <p:animEffect transition="in" filter="circle(out)">
                                      <p:cBhvr>
                                        <p:cTn id="28" dur="500"/>
                                        <p:tgtEl>
                                          <p:spTgt spid="1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childTnLst>
                          </p:cTn>
                        </p:par>
                        <p:par>
                          <p:cTn id="38" fill="hold">
                            <p:stCondLst>
                              <p:cond delay="1000"/>
                            </p:stCondLst>
                            <p:childTnLst>
                              <p:par>
                                <p:cTn id="39" presetID="21" presetClass="entr" presetSubtype="1" fill="hold" grpId="0" nodeType="afterEffect">
                                  <p:stCondLst>
                                    <p:cond delay="250"/>
                                  </p:stCondLst>
                                  <p:childTnLst>
                                    <p:set>
                                      <p:cBhvr>
                                        <p:cTn id="40" dur="1" fill="hold">
                                          <p:stCondLst>
                                            <p:cond delay="0"/>
                                          </p:stCondLst>
                                        </p:cTn>
                                        <p:tgtEl>
                                          <p:spTgt spid="112"/>
                                        </p:tgtEl>
                                        <p:attrNameLst>
                                          <p:attrName>style.visibility</p:attrName>
                                        </p:attrNameLst>
                                      </p:cBhvr>
                                      <p:to>
                                        <p:strVal val="visible"/>
                                      </p:to>
                                    </p:set>
                                    <p:animEffect transition="in" filter="wheel(1)">
                                      <p:cBhvr>
                                        <p:cTn id="41" dur="1000"/>
                                        <p:tgtEl>
                                          <p:spTgt spid="112"/>
                                        </p:tgtEl>
                                      </p:cBhvr>
                                    </p:animEffect>
                                  </p:childTnLst>
                                </p:cTn>
                              </p:par>
                              <p:par>
                                <p:cTn id="42" presetID="1" presetClass="entr" presetSubtype="0"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childTnLst>
                                </p:cTn>
                              </p:par>
                            </p:childTnLst>
                          </p:cTn>
                        </p:par>
                        <p:par>
                          <p:cTn id="44" fill="hold">
                            <p:stCondLst>
                              <p:cond delay="2250"/>
                            </p:stCondLst>
                            <p:childTnLst>
                              <p:par>
                                <p:cTn id="45" presetID="8" presetClass="emph" presetSubtype="0" fill="hold" nodeType="afterEffect">
                                  <p:stCondLst>
                                    <p:cond delay="0"/>
                                  </p:stCondLst>
                                  <p:childTnLst>
                                    <p:animRot by="21600000">
                                      <p:cBhvr>
                                        <p:cTn id="46" dur="750" fill="hold"/>
                                        <p:tgtEl>
                                          <p:spTgt spid="90"/>
                                        </p:tgtEl>
                                        <p:attrNameLst>
                                          <p:attrName>r</p:attrName>
                                        </p:attrNameLst>
                                      </p:cBhvr>
                                    </p:animRo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250"/>
                                        <p:tgtEl>
                                          <p:spTgt spid="126"/>
                                        </p:tgtEl>
                                      </p:cBhvr>
                                    </p:animEffect>
                                  </p:childTnLst>
                                </p:cTn>
                              </p:par>
                              <p:par>
                                <p:cTn id="51" presetID="10" presetClass="entr" presetSubtype="0" fill="hold" nodeType="with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250"/>
                                        <p:tgtEl>
                                          <p:spTgt spid="127"/>
                                        </p:tgtEl>
                                      </p:cBhvr>
                                    </p:animEffect>
                                  </p:childTnLst>
                                </p:cTn>
                              </p:par>
                              <p:par>
                                <p:cTn id="54" presetID="10" presetClass="entr" presetSubtype="0" fill="hold"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250"/>
                                        <p:tgtEl>
                                          <p:spTgt spid="128"/>
                                        </p:tgtEl>
                                      </p:cBhvr>
                                    </p:animEffect>
                                  </p:childTnLst>
                                </p:cTn>
                              </p:par>
                              <p:par>
                                <p:cTn id="57" presetID="10" presetClass="entr" presetSubtype="0" fill="hold"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250"/>
                                        <p:tgtEl>
                                          <p:spTgt spid="129"/>
                                        </p:tgtEl>
                                      </p:cBhvr>
                                    </p:animEffect>
                                  </p:childTnLst>
                                </p:cTn>
                              </p:par>
                              <p:par>
                                <p:cTn id="60" presetID="10" presetClass="entr" presetSubtype="0" fill="hold"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250"/>
                                        <p:tgtEl>
                                          <p:spTgt spid="130"/>
                                        </p:tgtEl>
                                      </p:cBhvr>
                                    </p:animEffect>
                                  </p:childTnLst>
                                </p:cTn>
                              </p:par>
                              <p:par>
                                <p:cTn id="63" presetID="10" presetClass="entr" presetSubtype="0" fill="hold"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childTnLst>
                          </p:cTn>
                        </p:par>
                        <p:par>
                          <p:cTn id="66" fill="hold">
                            <p:stCondLst>
                              <p:cond delay="3500"/>
                            </p:stCondLst>
                            <p:childTnLst>
                              <p:par>
                                <p:cTn id="67" presetID="21" presetClass="entr" presetSubtype="1" fill="hold" nodeType="after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wheel(1)">
                                      <p:cBhvr>
                                        <p:cTn id="69" dur="500"/>
                                        <p:tgtEl>
                                          <p:spTgt spid="115"/>
                                        </p:tgtEl>
                                      </p:cBhvr>
                                    </p:animEffect>
                                  </p:childTnLst>
                                </p:cTn>
                              </p:par>
                            </p:childTnLst>
                          </p:cTn>
                        </p:par>
                        <p:par>
                          <p:cTn id="70" fill="hold">
                            <p:stCondLst>
                              <p:cond delay="4000"/>
                            </p:stCondLst>
                            <p:childTnLst>
                              <p:par>
                                <p:cTn id="71" presetID="8" presetClass="emph" presetSubtype="0" repeatCount="indefinite" fill="hold" nodeType="afterEffect">
                                  <p:stCondLst>
                                    <p:cond delay="0"/>
                                  </p:stCondLst>
                                  <p:childTnLst>
                                    <p:animRot by="21600000">
                                      <p:cBhvr>
                                        <p:cTn id="72" dur="2000" fill="hold"/>
                                        <p:tgtEl>
                                          <p:spTgt spid="115"/>
                                        </p:tgtEl>
                                        <p:attrNameLst>
                                          <p:attrName>r</p:attrName>
                                        </p:attrNameLst>
                                      </p:cBhvr>
                                    </p:animRot>
                                  </p:childTnLst>
                                </p:cTn>
                              </p:par>
                              <p:par>
                                <p:cTn id="73" presetID="6" presetClass="entr" presetSubtype="32" fill="hold" grpId="0" nodeType="withEffect">
                                  <p:stCondLst>
                                    <p:cond delay="1000"/>
                                  </p:stCondLst>
                                  <p:childTnLst>
                                    <p:set>
                                      <p:cBhvr>
                                        <p:cTn id="74" dur="1" fill="hold">
                                          <p:stCondLst>
                                            <p:cond delay="0"/>
                                          </p:stCondLst>
                                        </p:cTn>
                                        <p:tgtEl>
                                          <p:spTgt spid="121"/>
                                        </p:tgtEl>
                                        <p:attrNameLst>
                                          <p:attrName>style.visibility</p:attrName>
                                        </p:attrNameLst>
                                      </p:cBhvr>
                                      <p:to>
                                        <p:strVal val="visible"/>
                                      </p:to>
                                    </p:set>
                                    <p:animEffect transition="in" filter="circle(out)">
                                      <p:cBhvr>
                                        <p:cTn id="75" dur="500"/>
                                        <p:tgtEl>
                                          <p:spTgt spid="121"/>
                                        </p:tgtEl>
                                      </p:cBhvr>
                                    </p:animEffect>
                                  </p:childTnLst>
                                </p:cTn>
                              </p:par>
                              <p:par>
                                <p:cTn id="76" presetID="6" presetClass="entr" presetSubtype="32" fill="hold" grpId="0" nodeType="withEffect">
                                  <p:stCondLst>
                                    <p:cond delay="2500"/>
                                  </p:stCondLst>
                                  <p:childTnLst>
                                    <p:set>
                                      <p:cBhvr>
                                        <p:cTn id="77" dur="1" fill="hold">
                                          <p:stCondLst>
                                            <p:cond delay="0"/>
                                          </p:stCondLst>
                                        </p:cTn>
                                        <p:tgtEl>
                                          <p:spTgt spid="122"/>
                                        </p:tgtEl>
                                        <p:attrNameLst>
                                          <p:attrName>style.visibility</p:attrName>
                                        </p:attrNameLst>
                                      </p:cBhvr>
                                      <p:to>
                                        <p:strVal val="visible"/>
                                      </p:to>
                                    </p:set>
                                    <p:animEffect transition="in" filter="circle(out)">
                                      <p:cBhvr>
                                        <p:cTn id="78" dur="500"/>
                                        <p:tgtEl>
                                          <p:spTgt spid="122"/>
                                        </p:tgtEl>
                                      </p:cBhvr>
                                    </p:animEffect>
                                  </p:childTnLst>
                                </p:cTn>
                              </p:par>
                              <p:par>
                                <p:cTn id="79" presetID="6" presetClass="entr" presetSubtype="32" fill="hold" grpId="0" nodeType="withEffect">
                                  <p:stCondLst>
                                    <p:cond delay="4000"/>
                                  </p:stCondLst>
                                  <p:childTnLst>
                                    <p:set>
                                      <p:cBhvr>
                                        <p:cTn id="80" dur="1" fill="hold">
                                          <p:stCondLst>
                                            <p:cond delay="0"/>
                                          </p:stCondLst>
                                        </p:cTn>
                                        <p:tgtEl>
                                          <p:spTgt spid="123"/>
                                        </p:tgtEl>
                                        <p:attrNameLst>
                                          <p:attrName>style.visibility</p:attrName>
                                        </p:attrNameLst>
                                      </p:cBhvr>
                                      <p:to>
                                        <p:strVal val="visible"/>
                                      </p:to>
                                    </p:set>
                                    <p:animEffect transition="in" filter="circle(out)">
                                      <p:cBhvr>
                                        <p:cTn id="81" dur="500"/>
                                        <p:tgtEl>
                                          <p:spTgt spid="123"/>
                                        </p:tgtEl>
                                      </p:cBhvr>
                                    </p:animEffect>
                                  </p:childTnLst>
                                </p:cTn>
                              </p:par>
                              <p:par>
                                <p:cTn id="82" presetID="6" presetClass="entr" presetSubtype="32" fill="hold" grpId="0" nodeType="withEffect">
                                  <p:stCondLst>
                                    <p:cond delay="5250"/>
                                  </p:stCondLst>
                                  <p:childTnLst>
                                    <p:set>
                                      <p:cBhvr>
                                        <p:cTn id="83" dur="1" fill="hold">
                                          <p:stCondLst>
                                            <p:cond delay="0"/>
                                          </p:stCondLst>
                                        </p:cTn>
                                        <p:tgtEl>
                                          <p:spTgt spid="124"/>
                                        </p:tgtEl>
                                        <p:attrNameLst>
                                          <p:attrName>style.visibility</p:attrName>
                                        </p:attrNameLst>
                                      </p:cBhvr>
                                      <p:to>
                                        <p:strVal val="visible"/>
                                      </p:to>
                                    </p:set>
                                    <p:animEffect transition="in" filter="circle(out)">
                                      <p:cBhvr>
                                        <p:cTn id="84" dur="500"/>
                                        <p:tgtEl>
                                          <p:spTgt spid="124"/>
                                        </p:tgtEl>
                                      </p:cBhvr>
                                    </p:animEffect>
                                  </p:childTnLst>
                                </p:cTn>
                              </p:par>
                              <p:par>
                                <p:cTn id="85" presetID="6" presetClass="entr" presetSubtype="32" fill="hold" grpId="0" nodeType="withEffect">
                                  <p:stCondLst>
                                    <p:cond delay="6250"/>
                                  </p:stCondLst>
                                  <p:childTnLst>
                                    <p:set>
                                      <p:cBhvr>
                                        <p:cTn id="86" dur="1" fill="hold">
                                          <p:stCondLst>
                                            <p:cond delay="0"/>
                                          </p:stCondLst>
                                        </p:cTn>
                                        <p:tgtEl>
                                          <p:spTgt spid="125"/>
                                        </p:tgtEl>
                                        <p:attrNameLst>
                                          <p:attrName>style.visibility</p:attrName>
                                        </p:attrNameLst>
                                      </p:cBhvr>
                                      <p:to>
                                        <p:strVal val="visible"/>
                                      </p:to>
                                    </p:set>
                                    <p:animEffect transition="in" filter="circle(out)">
                                      <p:cBhvr>
                                        <p:cTn id="8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P spid="112" grpId="0" animBg="1"/>
      <p:bldP spid="114" grpId="0" animBg="1"/>
      <p:bldP spid="121" grpId="0" animBg="1"/>
      <p:bldP spid="122" grpId="0" animBg="1"/>
      <p:bldP spid="123" grpId="0" animBg="1"/>
      <p:bldP spid="124" grpId="0" animBg="1"/>
      <p:bldP spid="125" grpId="0" animBg="1"/>
      <p:bldP spid="140" grpId="0" animBg="1"/>
      <p:bldP spid="141" grpId="0" animBg="1"/>
      <p:bldP spid="142" grpId="0" animBg="1"/>
      <p:bldP spid="143" grpId="0" animBg="1"/>
      <p:bldP spid="144" grpId="0" animBg="1"/>
      <p:bldP spid="146" grpId="0" animBg="1"/>
      <p:bldP spid="1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6"/>
          <p:cNvPicPr>
            <a:picLocks noChangeAspect="1"/>
          </p:cNvPicPr>
          <p:nvPr/>
        </p:nvPicPr>
        <p:blipFill>
          <a:blip r:embed="rId2"/>
          <a:srcRect/>
          <a:stretch>
            <a:fillRect/>
          </a:stretch>
        </p:blipFill>
        <p:spPr bwMode="auto">
          <a:xfrm>
            <a:off x="971550" y="981075"/>
            <a:ext cx="482600" cy="855663"/>
          </a:xfrm>
          <a:prstGeom prst="rect">
            <a:avLst/>
          </a:prstGeom>
          <a:noFill/>
          <a:ln w="9525">
            <a:noFill/>
            <a:miter lim="800000"/>
            <a:headEnd/>
            <a:tailEnd/>
          </a:ln>
        </p:spPr>
      </p:pic>
      <p:sp>
        <p:nvSpPr>
          <p:cNvPr id="74754" name="Content Placeholder 2"/>
          <p:cNvSpPr txBox="1">
            <a:spLocks/>
          </p:cNvSpPr>
          <p:nvPr/>
        </p:nvSpPr>
        <p:spPr bwMode="auto">
          <a:xfrm>
            <a:off x="2071688" y="989013"/>
            <a:ext cx="6469062" cy="1089025"/>
          </a:xfrm>
          <a:prstGeom prst="rect">
            <a:avLst/>
          </a:prstGeom>
          <a:noFill/>
          <a:ln w="9525">
            <a:noFill/>
            <a:miter lim="800000"/>
            <a:headEnd/>
            <a:tailEnd/>
          </a:ln>
        </p:spPr>
        <p:txBody>
          <a:bodyPr/>
          <a:lstStyle/>
          <a:p>
            <a:pPr defTabSz="457200">
              <a:lnSpc>
                <a:spcPct val="150000"/>
              </a:lnSpc>
              <a:buFont typeface="Wingdings" pitchFamily="2" charset="2"/>
              <a:buNone/>
            </a:pPr>
            <a:r>
              <a:rPr lang="zh-CN" altLang="en-US">
                <a:solidFill>
                  <a:srgbClr val="7F7F7F"/>
                </a:solidFill>
                <a:latin typeface="微软雅黑" pitchFamily="34" charset="-122"/>
                <a:ea typeface="微软雅黑" pitchFamily="34" charset="-122"/>
              </a:rPr>
              <a:t>跨学科团队＋设计思考与创新机制＋创新空间平台</a:t>
            </a:r>
          </a:p>
          <a:p>
            <a:pPr algn="r" defTabSz="457200">
              <a:lnSpc>
                <a:spcPct val="150000"/>
              </a:lnSpc>
              <a:buFont typeface="Wingdings" pitchFamily="2" charset="2"/>
              <a:buNone/>
            </a:pPr>
            <a:r>
              <a:rPr lang="en-US" altLang="zh-CN" sz="1400">
                <a:solidFill>
                  <a:srgbClr val="7F7F7F"/>
                </a:solidFill>
                <a:latin typeface="Helvetica Light"/>
                <a:ea typeface="黑体" pitchFamily="49" charset="-122"/>
                <a:cs typeface="Helvetica Light"/>
              </a:rPr>
              <a:t>Multidisciplinary Teams+ Design Thinking Process+ Variable Space</a:t>
            </a:r>
          </a:p>
        </p:txBody>
      </p:sp>
      <p:sp>
        <p:nvSpPr>
          <p:cNvPr id="31" name="Title 1"/>
          <p:cNvSpPr txBox="1">
            <a:spLocks/>
          </p:cNvSpPr>
          <p:nvPr/>
        </p:nvSpPr>
        <p:spPr bwMode="auto">
          <a:xfrm>
            <a:off x="4078288" y="0"/>
            <a:ext cx="5721350" cy="817563"/>
          </a:xfrm>
          <a:prstGeom prst="rect">
            <a:avLst/>
          </a:prstGeom>
          <a:solidFill>
            <a:schemeClr val="accent5">
              <a:lumMod val="20000"/>
              <a:lumOff val="80000"/>
            </a:schemeClr>
          </a:solidFill>
        </p:spPr>
        <p:txBody>
          <a:bodyPr anchor="ctr"/>
          <a:lstStyle>
            <a:defPPr>
              <a:defRPr lang="zh-CN"/>
            </a:defPPr>
            <a:lvl1pPr defTabSz="457200" eaLnBrk="1" fontAlgn="auto" latinLnBrk="0" hangingPunct="1">
              <a:spcAft>
                <a:spcPts val="0"/>
              </a:spcAft>
              <a:buNone/>
              <a:defRPr sz="3200" b="1" spc="600">
                <a:solidFill>
                  <a:srgbClr val="4BACC6">
                    <a:lumMod val="75000"/>
                  </a:srgbClr>
                </a:solidFill>
                <a:latin typeface="微软雅黑" pitchFamily="34" charset="-122"/>
                <a:ea typeface="微软雅黑" pitchFamily="34" charset="-122"/>
                <a:cs typeface="Arial" pitchFamily="34" charset="0"/>
              </a:defRPr>
            </a:lvl1pPr>
          </a:lstStyle>
          <a:p>
            <a:pPr>
              <a:defRPr/>
            </a:pPr>
            <a:r>
              <a:rPr lang="zh-CN" altLang="en-US" dirty="0"/>
              <a:t>多层次建设目标</a:t>
            </a:r>
            <a:endParaRPr lang="en-US" altLang="zh-CN" dirty="0"/>
          </a:p>
        </p:txBody>
      </p:sp>
      <p:sp>
        <p:nvSpPr>
          <p:cNvPr id="32" name="Title 1"/>
          <p:cNvSpPr txBox="1">
            <a:spLocks/>
          </p:cNvSpPr>
          <p:nvPr/>
        </p:nvSpPr>
        <p:spPr bwMode="auto">
          <a:xfrm>
            <a:off x="995363" y="0"/>
            <a:ext cx="3082925" cy="817563"/>
          </a:xfrm>
          <a:prstGeom prst="rect">
            <a:avLst/>
          </a:prstGeom>
          <a:solidFill>
            <a:srgbClr val="4BACC6"/>
          </a:solidFill>
        </p:spPr>
        <p:txBody>
          <a:bodyPr anchor="ctr"/>
          <a:lstStyle>
            <a:defPPr>
              <a:defRPr lang="zh-CN"/>
            </a:defPPr>
            <a:lvl1pPr algn="r" defTabSz="457200" eaLnBrk="1" fontAlgn="auto" latinLnBrk="0" hangingPunct="1">
              <a:spcAft>
                <a:spcPts val="0"/>
              </a:spcAft>
              <a:buNone/>
              <a:defRPr sz="3200" b="1" spc="600">
                <a:solidFill>
                  <a:prstClr val="white"/>
                </a:solidFill>
                <a:latin typeface="Arial" pitchFamily="34" charset="0"/>
                <a:ea typeface="微软雅黑" pitchFamily="34" charset="-122"/>
                <a:cs typeface="+mj-cs"/>
              </a:defRPr>
            </a:lvl1pPr>
          </a:lstStyle>
          <a:p>
            <a:pPr>
              <a:defRPr/>
            </a:pPr>
            <a:r>
              <a:rPr lang="zh-CN" altLang="en-US" dirty="0"/>
              <a:t>训练中心</a:t>
            </a:r>
            <a:endParaRPr lang="en-US" altLang="zh-CN" dirty="0"/>
          </a:p>
        </p:txBody>
      </p:sp>
      <p:pic>
        <p:nvPicPr>
          <p:cNvPr id="74757" name="Picture 9" descr="shouyea5"/>
          <p:cNvPicPr>
            <a:picLocks noChangeAspect="1" noChangeArrowheads="1"/>
          </p:cNvPicPr>
          <p:nvPr/>
        </p:nvPicPr>
        <p:blipFill>
          <a:blip r:embed="rId3"/>
          <a:srcRect/>
          <a:stretch>
            <a:fillRect/>
          </a:stretch>
        </p:blipFill>
        <p:spPr bwMode="auto">
          <a:xfrm>
            <a:off x="7527925" y="193675"/>
            <a:ext cx="1366838" cy="485775"/>
          </a:xfrm>
          <a:prstGeom prst="rect">
            <a:avLst/>
          </a:prstGeom>
          <a:noFill/>
          <a:ln w="9525">
            <a:noFill/>
            <a:miter lim="800000"/>
            <a:headEnd/>
            <a:tailEnd/>
          </a:ln>
        </p:spPr>
      </p:pic>
      <p:sp>
        <p:nvSpPr>
          <p:cNvPr id="47" name="矩形 29"/>
          <p:cNvSpPr/>
          <p:nvPr/>
        </p:nvSpPr>
        <p:spPr bwMode="auto">
          <a:xfrm rot="19780671">
            <a:off x="-938213" y="-660400"/>
            <a:ext cx="3241676" cy="1527175"/>
          </a:xfrm>
          <a:prstGeom prst="rect">
            <a:avLst/>
          </a:prstGeom>
          <a:solidFill>
            <a:srgbClr val="A3B2C1">
              <a:lumMod val="60000"/>
              <a:lumOff val="40000"/>
            </a:srgbClr>
          </a:solidFill>
          <a:ln w="25400" cap="flat" cmpd="sng" algn="ctr">
            <a:solidFill>
              <a:srgbClr val="FFFFFF">
                <a:hueOff val="0"/>
                <a:satOff val="0"/>
                <a:lumOff val="0"/>
                <a:alphaOff val="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57" name="矩形 30"/>
          <p:cNvSpPr/>
          <p:nvPr/>
        </p:nvSpPr>
        <p:spPr>
          <a:xfrm rot="19712769">
            <a:off x="-160280" y="149793"/>
            <a:ext cx="1747594" cy="707886"/>
          </a:xfrm>
          <a:prstGeom prst="rect">
            <a:avLst/>
          </a:prstGeom>
          <a:noFill/>
          <a:ln w="25400" cap="flat" cmpd="sng" algn="ctr">
            <a:noFill/>
            <a:prstDash val="solid"/>
          </a:ln>
          <a:effectLst/>
        </p:spPr>
        <p:txBody>
          <a:bodyPr wrap="none">
            <a:spAutoFit/>
          </a:bodyPr>
          <a:lstStyle/>
          <a:p>
            <a:pPr algn="ctr" defTabSz="457200" fontAlgn="auto">
              <a:spcBef>
                <a:spcPts val="0"/>
              </a:spcBef>
              <a:spcAft>
                <a:spcPts val="0"/>
              </a:spcAft>
              <a:defRPr/>
            </a:pPr>
            <a:r>
              <a:rPr lang="en-US" altLang="zh-CN"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rPr>
              <a:t>WHAT</a:t>
            </a:r>
            <a:endParaRPr lang="zh-CN" altLang="en-US" sz="4000" b="1" kern="0"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Arial" pitchFamily="34" charset="0"/>
              <a:ea typeface="黑体"/>
              <a:cs typeface="Arial" pitchFamily="34" charset="0"/>
            </a:endParaRPr>
          </a:p>
        </p:txBody>
      </p:sp>
      <p:sp>
        <p:nvSpPr>
          <p:cNvPr id="74760" name="Slide Number Placeholder 1"/>
          <p:cNvSpPr txBox="1">
            <a:spLocks/>
          </p:cNvSpPr>
          <p:nvPr/>
        </p:nvSpPr>
        <p:spPr bwMode="auto">
          <a:xfrm>
            <a:off x="6553200" y="6453188"/>
            <a:ext cx="1981200" cy="268287"/>
          </a:xfrm>
          <a:prstGeom prst="rect">
            <a:avLst/>
          </a:prstGeom>
          <a:noFill/>
          <a:ln w="9525">
            <a:noFill/>
            <a:miter lim="800000"/>
            <a:headEnd/>
            <a:tailEnd/>
          </a:ln>
        </p:spPr>
        <p:txBody>
          <a:bodyPr/>
          <a:lstStyle/>
          <a:p>
            <a:pPr algn="r"/>
            <a:r>
              <a:rPr lang="en-US" altLang="zh-CN" sz="1200">
                <a:solidFill>
                  <a:srgbClr val="CC3399"/>
                </a:solidFill>
                <a:latin typeface="Verdana" pitchFamily="34" charset="0"/>
              </a:rPr>
              <a:t>9</a:t>
            </a:r>
          </a:p>
        </p:txBody>
      </p:sp>
      <p:pic>
        <p:nvPicPr>
          <p:cNvPr id="74761" name="Picture 117" descr="创客交叉融合空间三层架构图"/>
          <p:cNvPicPr>
            <a:picLocks noChangeAspect="1" noChangeArrowheads="1"/>
          </p:cNvPicPr>
          <p:nvPr/>
        </p:nvPicPr>
        <p:blipFill>
          <a:blip r:embed="rId4"/>
          <a:srcRect/>
          <a:stretch>
            <a:fillRect/>
          </a:stretch>
        </p:blipFill>
        <p:spPr bwMode="auto">
          <a:xfrm>
            <a:off x="1403350" y="1773238"/>
            <a:ext cx="6840538" cy="472598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lIns="496257" tIns="78740" rIns="78740" bIns="78740" spcCol="1270" anchor="ctr"/>
      <a:lstStyle>
        <a:defPPr defTabSz="1377950" latinLnBrk="1">
          <a:lnSpc>
            <a:spcPct val="90000"/>
          </a:lnSpc>
          <a:spcAft>
            <a:spcPct val="35000"/>
          </a:spcAft>
          <a:defRPr kumimoji="1" sz="2000" b="1" dirty="0">
            <a:solidFill>
              <a:srgbClr val="439BB3"/>
            </a:solidFill>
            <a:latin typeface="微软雅黑" pitchFamily="34" charset="-122"/>
            <a:ea typeface="微软雅黑" pitchFamily="34" charset="-122"/>
          </a:defRPr>
        </a:defPPr>
      </a:lstStyle>
      <a:style>
        <a:lnRef idx="2">
          <a:schemeClr val="lt1">
            <a:hueOff val="0"/>
            <a:satOff val="0"/>
            <a:lumOff val="0"/>
            <a:alphaOff val="0"/>
          </a:schemeClr>
        </a:lnRef>
        <a:fillRef idx="1">
          <a:schemeClr val="accent5">
            <a:shade val="80000"/>
            <a:hueOff val="0"/>
            <a:satOff val="0"/>
            <a:lumOff val="35752"/>
            <a:alphaOff val="0"/>
          </a:schemeClr>
        </a:fillRef>
        <a:effectRef idx="0">
          <a:schemeClr val="accent5">
            <a:shade val="80000"/>
            <a:hueOff val="0"/>
            <a:satOff val="0"/>
            <a:lumOff val="35752"/>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YQM论文答辩模板-2</Template>
  <TotalTime>8959</TotalTime>
  <Words>7201</Words>
  <Application>Microsoft Office PowerPoint</Application>
  <PresentationFormat>全屏显示(4:3)</PresentationFormat>
  <Paragraphs>481</Paragraphs>
  <Slides>33</Slides>
  <Notes>9</Notes>
  <HiddenSlides>0</HiddenSlides>
  <MMClips>0</MMClips>
  <ScaleCrop>false</ScaleCrop>
  <HeadingPairs>
    <vt:vector size="6" baseType="variant">
      <vt:variant>
        <vt:lpstr>已用的字体</vt:lpstr>
      </vt:variant>
      <vt:variant>
        <vt:i4>16</vt:i4>
      </vt:variant>
      <vt:variant>
        <vt:lpstr>演示文稿设计模板</vt:lpstr>
      </vt:variant>
      <vt:variant>
        <vt:i4>50</vt:i4>
      </vt:variant>
      <vt:variant>
        <vt:lpstr>幻灯片标题</vt:lpstr>
      </vt:variant>
      <vt:variant>
        <vt:i4>33</vt:i4>
      </vt:variant>
    </vt:vector>
  </HeadingPairs>
  <TitlesOfParts>
    <vt:vector size="99" baseType="lpstr">
      <vt:lpstr>Arial</vt:lpstr>
      <vt:lpstr>宋体</vt:lpstr>
      <vt:lpstr>Verdana</vt:lpstr>
      <vt:lpstr>黑体</vt:lpstr>
      <vt:lpstr>Wingdings</vt:lpstr>
      <vt:lpstr>Calibri</vt:lpstr>
      <vt:lpstr>微软雅黑</vt:lpstr>
      <vt:lpstr>STHeiti</vt:lpstr>
      <vt:lpstr>Helvetica Light</vt:lpstr>
      <vt:lpstr>Hiragino Sans GB W6</vt:lpstr>
      <vt:lpstr>Hiragino Sans GB W3</vt:lpstr>
      <vt:lpstr>华文细黑</vt:lpstr>
      <vt:lpstr>Times New Roman</vt:lpstr>
      <vt:lpstr>隶书</vt:lpstr>
      <vt:lpstr>Arial Unicode MS</vt:lpstr>
      <vt:lpstr>Heiti SC Light</vt:lpstr>
      <vt:lpstr>1_Profile</vt:lpstr>
      <vt:lpstr>Office Theme</vt:lpstr>
      <vt:lpstr>1_Office Theme</vt:lpstr>
      <vt:lpstr>2_Office Theme</vt:lpstr>
      <vt:lpstr>3_Office Theme</vt:lpstr>
      <vt:lpstr>4_Office Theme</vt:lpstr>
      <vt:lpstr>5_Office Theme</vt:lpstr>
      <vt:lpstr>6_Office Theme</vt:lpstr>
      <vt:lpstr>7_Office Theme</vt:lpstr>
      <vt:lpstr>1_Profile</vt:lpstr>
      <vt:lpstr>1_Profile</vt:lpstr>
      <vt:lpstr>Office Theme</vt:lpstr>
      <vt:lpstr>Office Theme</vt:lpstr>
      <vt:lpstr>Office Theme</vt:lpstr>
      <vt:lpstr>Office Theme</vt:lpstr>
      <vt:lpstr>1_Office Theme</vt:lpstr>
      <vt:lpstr>1_Office Theme</vt:lpstr>
      <vt:lpstr>1_Office Theme</vt:lpstr>
      <vt:lpstr>1_Office Theme</vt:lpstr>
      <vt:lpstr>1_Office Theme</vt:lpstr>
      <vt:lpstr>2_Office Theme</vt:lpstr>
      <vt:lpstr>2_Office Theme</vt:lpstr>
      <vt:lpstr>2_Office Theme</vt:lpstr>
      <vt:lpstr>2_Office Theme</vt:lpstr>
      <vt:lpstr>2_Office Theme</vt:lpstr>
      <vt:lpstr>3_Office Theme</vt:lpstr>
      <vt:lpstr>3_Office Theme</vt:lpstr>
      <vt:lpstr>3_Office Theme</vt:lpstr>
      <vt:lpstr>3_Office Theme</vt:lpstr>
      <vt:lpstr>3_Office Theme</vt:lpstr>
      <vt:lpstr>4_Office Theme</vt:lpstr>
      <vt:lpstr>4_Office Theme</vt:lpstr>
      <vt:lpstr>4_Office Theme</vt:lpstr>
      <vt:lpstr>4_Office Theme</vt:lpstr>
      <vt:lpstr>4_Office Theme</vt:lpstr>
      <vt:lpstr>5_Office Theme</vt:lpstr>
      <vt:lpstr>5_Office Theme</vt:lpstr>
      <vt:lpstr>5_Office Theme</vt:lpstr>
      <vt:lpstr>5_Office Theme</vt:lpstr>
      <vt:lpstr>5_Office Theme</vt:lpstr>
      <vt:lpstr>6_Office Theme</vt:lpstr>
      <vt:lpstr>6_Office Theme</vt:lpstr>
      <vt:lpstr>6_Office Theme</vt:lpstr>
      <vt:lpstr>6_Office Theme</vt:lpstr>
      <vt:lpstr>6_Office Theme</vt:lpstr>
      <vt:lpstr>7_Office Theme</vt:lpstr>
      <vt:lpstr>7_Office Theme</vt:lpstr>
      <vt:lpstr>7_Office Theme</vt:lpstr>
      <vt:lpstr>7_Office Theme</vt:lpstr>
      <vt:lpstr>7_Office Theme</vt:lpstr>
      <vt:lpstr>幻灯片 1</vt:lpstr>
      <vt:lpstr>目录</vt:lpstr>
      <vt:lpstr>一、建设背景和目标</vt:lpstr>
      <vt:lpstr>幻灯片 4</vt:lpstr>
      <vt:lpstr>幻灯片 5</vt:lpstr>
      <vt:lpstr>幻灯片 6</vt:lpstr>
      <vt:lpstr>幻灯片 7</vt:lpstr>
      <vt:lpstr>幻灯片 8</vt:lpstr>
      <vt:lpstr>幻灯片 9</vt:lpstr>
      <vt:lpstr>幻灯片 10</vt:lpstr>
      <vt:lpstr>二、物理空间规划</vt:lpstr>
      <vt:lpstr>空间规划原则</vt:lpstr>
      <vt:lpstr>幻灯片 13</vt:lpstr>
      <vt:lpstr>幻灯片 14</vt:lpstr>
      <vt:lpstr>幻灯片 15</vt:lpstr>
      <vt:lpstr>幻灯片 16</vt:lpstr>
      <vt:lpstr>幻灯片 17</vt:lpstr>
      <vt:lpstr>三、课程体系和知识平台建设</vt:lpstr>
      <vt:lpstr>幻灯片 19</vt:lpstr>
      <vt:lpstr>幻灯片 20</vt:lpstr>
      <vt:lpstr>幻灯片 21</vt:lpstr>
      <vt:lpstr>幻灯片 22</vt:lpstr>
      <vt:lpstr>创客空间旅程图——大三本科生视角</vt:lpstr>
      <vt:lpstr>四、空间运行机制</vt:lpstr>
      <vt:lpstr>幻灯片 25</vt:lpstr>
      <vt:lpstr>空间运行模式</vt:lpstr>
      <vt:lpstr>幻灯片 27</vt:lpstr>
      <vt:lpstr>空间开放机制</vt:lpstr>
      <vt:lpstr>学校保障机制</vt:lpstr>
      <vt:lpstr>师资队伍保障机制</vt:lpstr>
      <vt:lpstr>建设经费和运行经费预算</vt:lpstr>
      <vt:lpstr>运行经费：每年455万元</vt:lpstr>
      <vt:lpstr>幻灯片 33</vt:lpstr>
    </vt:vector>
  </TitlesOfParts>
  <Company>TSINGHUA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YQM</dc:creator>
  <cp:lastModifiedBy>yjx</cp:lastModifiedBy>
  <cp:revision>967</cp:revision>
  <dcterms:created xsi:type="dcterms:W3CDTF">2005-05-22T15:44:54Z</dcterms:created>
  <dcterms:modified xsi:type="dcterms:W3CDTF">2014-06-18T05:39:14Z</dcterms:modified>
</cp:coreProperties>
</file>